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8" r:id="rId3"/>
    <p:sldId id="297" r:id="rId4"/>
    <p:sldId id="298" r:id="rId5"/>
    <p:sldId id="299" r:id="rId6"/>
    <p:sldId id="300" r:id="rId7"/>
    <p:sldId id="301" r:id="rId8"/>
    <p:sldId id="302" r:id="rId9"/>
    <p:sldId id="303" r:id="rId10"/>
    <p:sldId id="304" r:id="rId11"/>
    <p:sldId id="305" r:id="rId12"/>
    <p:sldId id="260" r:id="rId13"/>
    <p:sldId id="283" r:id="rId14"/>
    <p:sldId id="284" r:id="rId15"/>
    <p:sldId id="285" r:id="rId16"/>
    <p:sldId id="286" r:id="rId17"/>
    <p:sldId id="287" r:id="rId18"/>
    <p:sldId id="288" r:id="rId19"/>
    <p:sldId id="292" r:id="rId20"/>
    <p:sldId id="261" r:id="rId21"/>
    <p:sldId id="293" r:id="rId22"/>
    <p:sldId id="294" r:id="rId23"/>
    <p:sldId id="270" r:id="rId24"/>
    <p:sldId id="272" r:id="rId25"/>
    <p:sldId id="295" r:id="rId26"/>
    <p:sldId id="271" r:id="rId27"/>
    <p:sldId id="273" r:id="rId28"/>
    <p:sldId id="276" r:id="rId29"/>
    <p:sldId id="274" r:id="rId30"/>
    <p:sldId id="269" r:id="rId31"/>
    <p:sldId id="265" r:id="rId32"/>
    <p:sldId id="296" r:id="rId33"/>
    <p:sldId id="262" r:id="rId34"/>
    <p:sldId id="264" r:id="rId35"/>
    <p:sldId id="263" r:id="rId36"/>
    <p:sldId id="268" r:id="rId37"/>
    <p:sldId id="275" r:id="rId38"/>
    <p:sldId id="277" r:id="rId39"/>
    <p:sldId id="278" r:id="rId40"/>
    <p:sldId id="306" r:id="rId4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2943"/>
  </p:normalViewPr>
  <p:slideViewPr>
    <p:cSldViewPr>
      <p:cViewPr varScale="1">
        <p:scale>
          <a:sx n="121" d="100"/>
          <a:sy n="121" d="100"/>
        </p:scale>
        <p:origin x="896" y="1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88" d="100"/>
          <a:sy n="88" d="100"/>
        </p:scale>
        <p:origin x="387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C90FF-96A5-414C-BAD1-A7E3174D3D03}" type="datetimeFigureOut">
              <a:rPr lang="de-DE" smtClean="0"/>
              <a:t>22.08.21</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3C864-1F0A-4A4B-A65F-4C23B6B5718D}" type="slidenum">
              <a:rPr lang="de-DE" smtClean="0"/>
              <a:t>‹Nr.›</a:t>
            </a:fld>
            <a:endParaRPr lang="de-DE"/>
          </a:p>
        </p:txBody>
      </p:sp>
    </p:spTree>
    <p:extLst>
      <p:ext uri="{BB962C8B-B14F-4D97-AF65-F5344CB8AC3E}">
        <p14:creationId xmlns:p14="http://schemas.microsoft.com/office/powerpoint/2010/main" val="2272933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schützen wir uns vor den Tieren</a:t>
            </a:r>
          </a:p>
          <a:p>
            <a:r>
              <a:rPr lang="de-DE" dirty="0"/>
              <a:t>Wie schützen wir unsere Tiere vor anderen Tieren und der Umwelt</a:t>
            </a:r>
          </a:p>
          <a:p>
            <a:r>
              <a:rPr lang="de-DE" dirty="0"/>
              <a:t>Technische Möglichkeiten</a:t>
            </a:r>
          </a:p>
          <a:p>
            <a:endParaRPr lang="de-DE" dirty="0"/>
          </a:p>
        </p:txBody>
      </p:sp>
      <p:sp>
        <p:nvSpPr>
          <p:cNvPr id="4" name="Foliennummernplatzhalter 3"/>
          <p:cNvSpPr>
            <a:spLocks noGrp="1"/>
          </p:cNvSpPr>
          <p:nvPr>
            <p:ph type="sldNum" sz="quarter" idx="5"/>
          </p:nvPr>
        </p:nvSpPr>
        <p:spPr/>
        <p:txBody>
          <a:bodyPr/>
          <a:lstStyle/>
          <a:p>
            <a:fld id="{6333C864-1F0A-4A4B-A65F-4C23B6B5718D}" type="slidenum">
              <a:rPr lang="de-DE" smtClean="0"/>
              <a:t>1</a:t>
            </a:fld>
            <a:endParaRPr lang="de-DE"/>
          </a:p>
        </p:txBody>
      </p:sp>
    </p:spTree>
    <p:extLst>
      <p:ext uri="{BB962C8B-B14F-4D97-AF65-F5344CB8AC3E}">
        <p14:creationId xmlns:p14="http://schemas.microsoft.com/office/powerpoint/2010/main" val="909329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333C864-1F0A-4A4B-A65F-4C23B6B5718D}" type="slidenum">
              <a:rPr lang="de-DE" smtClean="0"/>
              <a:t>31</a:t>
            </a:fld>
            <a:endParaRPr lang="de-DE"/>
          </a:p>
        </p:txBody>
      </p:sp>
    </p:spTree>
    <p:extLst>
      <p:ext uri="{BB962C8B-B14F-4D97-AF65-F5344CB8AC3E}">
        <p14:creationId xmlns:p14="http://schemas.microsoft.com/office/powerpoint/2010/main" val="3798050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Sturmwarnung Tiere in den Stall</a:t>
            </a:r>
          </a:p>
        </p:txBody>
      </p:sp>
      <p:sp>
        <p:nvSpPr>
          <p:cNvPr id="4" name="Foliennummernplatzhalter 3"/>
          <p:cNvSpPr>
            <a:spLocks noGrp="1"/>
          </p:cNvSpPr>
          <p:nvPr>
            <p:ph type="sldNum" sz="quarter" idx="5"/>
          </p:nvPr>
        </p:nvSpPr>
        <p:spPr/>
        <p:txBody>
          <a:bodyPr/>
          <a:lstStyle/>
          <a:p>
            <a:fld id="{6333C864-1F0A-4A4B-A65F-4C23B6B5718D}" type="slidenum">
              <a:rPr lang="de-DE" smtClean="0"/>
              <a:t>32</a:t>
            </a:fld>
            <a:endParaRPr lang="de-DE"/>
          </a:p>
        </p:txBody>
      </p:sp>
    </p:spTree>
    <p:extLst>
      <p:ext uri="{BB962C8B-B14F-4D97-AF65-F5344CB8AC3E}">
        <p14:creationId xmlns:p14="http://schemas.microsoft.com/office/powerpoint/2010/main" val="2293578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-Handling und Transport ausführlich am Nachmittag (inkl. Praktisch)</a:t>
            </a:r>
          </a:p>
        </p:txBody>
      </p:sp>
      <p:sp>
        <p:nvSpPr>
          <p:cNvPr id="4" name="Foliennummernplatzhalter 3"/>
          <p:cNvSpPr>
            <a:spLocks noGrp="1"/>
          </p:cNvSpPr>
          <p:nvPr>
            <p:ph type="sldNum" sz="quarter" idx="5"/>
          </p:nvPr>
        </p:nvSpPr>
        <p:spPr/>
        <p:txBody>
          <a:bodyPr/>
          <a:lstStyle/>
          <a:p>
            <a:fld id="{6333C864-1F0A-4A4B-A65F-4C23B6B5718D}" type="slidenum">
              <a:rPr lang="de-DE" smtClean="0"/>
              <a:t>2</a:t>
            </a:fld>
            <a:endParaRPr lang="de-DE"/>
          </a:p>
        </p:txBody>
      </p:sp>
    </p:spTree>
    <p:extLst>
      <p:ext uri="{BB962C8B-B14F-4D97-AF65-F5344CB8AC3E}">
        <p14:creationId xmlns:p14="http://schemas.microsoft.com/office/powerpoint/2010/main" val="721587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Enorme Muskelkraft, Beschaffenheit des Terrariums!</a:t>
            </a:r>
          </a:p>
        </p:txBody>
      </p:sp>
      <p:sp>
        <p:nvSpPr>
          <p:cNvPr id="4" name="Foliennummernplatzhalter 3"/>
          <p:cNvSpPr>
            <a:spLocks noGrp="1"/>
          </p:cNvSpPr>
          <p:nvPr>
            <p:ph type="sldNum" sz="quarter" idx="5"/>
          </p:nvPr>
        </p:nvSpPr>
        <p:spPr/>
        <p:txBody>
          <a:bodyPr/>
          <a:lstStyle/>
          <a:p>
            <a:fld id="{6333C864-1F0A-4A4B-A65F-4C23B6B5718D}" type="slidenum">
              <a:rPr lang="de-DE" smtClean="0"/>
              <a:t>8</a:t>
            </a:fld>
            <a:endParaRPr lang="de-DE"/>
          </a:p>
        </p:txBody>
      </p:sp>
    </p:spTree>
    <p:extLst>
      <p:ext uri="{BB962C8B-B14F-4D97-AF65-F5344CB8AC3E}">
        <p14:creationId xmlns:p14="http://schemas.microsoft.com/office/powerpoint/2010/main" val="3918417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Nashornhorn, Papageien, Löwenäffchen Schildkröten</a:t>
            </a:r>
          </a:p>
        </p:txBody>
      </p:sp>
      <p:sp>
        <p:nvSpPr>
          <p:cNvPr id="4" name="Foliennummernplatzhalter 3"/>
          <p:cNvSpPr>
            <a:spLocks noGrp="1"/>
          </p:cNvSpPr>
          <p:nvPr>
            <p:ph type="sldNum" sz="quarter" idx="5"/>
          </p:nvPr>
        </p:nvSpPr>
        <p:spPr/>
        <p:txBody>
          <a:bodyPr/>
          <a:lstStyle/>
          <a:p>
            <a:fld id="{6333C864-1F0A-4A4B-A65F-4C23B6B5718D}" type="slidenum">
              <a:rPr lang="de-DE" smtClean="0"/>
              <a:t>19</a:t>
            </a:fld>
            <a:endParaRPr lang="de-DE"/>
          </a:p>
        </p:txBody>
      </p:sp>
    </p:spTree>
    <p:extLst>
      <p:ext uri="{BB962C8B-B14F-4D97-AF65-F5344CB8AC3E}">
        <p14:creationId xmlns:p14="http://schemas.microsoft.com/office/powerpoint/2010/main" val="2101315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333C864-1F0A-4A4B-A65F-4C23B6B5718D}" type="slidenum">
              <a:rPr lang="de-DE" smtClean="0"/>
              <a:t>22</a:t>
            </a:fld>
            <a:endParaRPr lang="de-DE"/>
          </a:p>
        </p:txBody>
      </p:sp>
    </p:spTree>
    <p:extLst>
      <p:ext uri="{BB962C8B-B14F-4D97-AF65-F5344CB8AC3E}">
        <p14:creationId xmlns:p14="http://schemas.microsoft.com/office/powerpoint/2010/main" val="1011325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Narkose braucht Zeit</a:t>
            </a:r>
          </a:p>
          <a:p>
            <a:r>
              <a:rPr lang="de-DE" dirty="0"/>
              <a:t>Tierpfleger die mit Waffen umgehen können und das auch üben</a:t>
            </a:r>
          </a:p>
        </p:txBody>
      </p:sp>
      <p:sp>
        <p:nvSpPr>
          <p:cNvPr id="4" name="Foliennummernplatzhalter 3"/>
          <p:cNvSpPr>
            <a:spLocks noGrp="1"/>
          </p:cNvSpPr>
          <p:nvPr>
            <p:ph type="sldNum" sz="quarter" idx="5"/>
          </p:nvPr>
        </p:nvSpPr>
        <p:spPr/>
        <p:txBody>
          <a:bodyPr/>
          <a:lstStyle/>
          <a:p>
            <a:fld id="{6333C864-1F0A-4A4B-A65F-4C23B6B5718D}" type="slidenum">
              <a:rPr lang="de-DE" smtClean="0"/>
              <a:t>23</a:t>
            </a:fld>
            <a:endParaRPr lang="de-DE"/>
          </a:p>
        </p:txBody>
      </p:sp>
    </p:spTree>
    <p:extLst>
      <p:ext uri="{BB962C8B-B14F-4D97-AF65-F5344CB8AC3E}">
        <p14:creationId xmlns:p14="http://schemas.microsoft.com/office/powerpoint/2010/main" val="3310281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Grosstierrettung</a:t>
            </a:r>
            <a:r>
              <a:rPr lang="de-DE" dirty="0"/>
              <a:t>: Feuerwehr, </a:t>
            </a:r>
            <a:r>
              <a:rPr lang="de-DE" dirty="0" err="1"/>
              <a:t>Grosstierretter</a:t>
            </a:r>
            <a:r>
              <a:rPr lang="de-DE" dirty="0"/>
              <a:t> Beispiel Elefant, Nashorn, Kuh aus </a:t>
            </a:r>
            <a:r>
              <a:rPr lang="de-DE" dirty="0" err="1"/>
              <a:t>Güllenloch</a:t>
            </a:r>
            <a:endParaRPr lang="de-DE" dirty="0"/>
          </a:p>
          <a:p>
            <a:endParaRPr lang="de-DE" dirty="0"/>
          </a:p>
        </p:txBody>
      </p:sp>
      <p:sp>
        <p:nvSpPr>
          <p:cNvPr id="4" name="Foliennummernplatzhalter 3"/>
          <p:cNvSpPr>
            <a:spLocks noGrp="1"/>
          </p:cNvSpPr>
          <p:nvPr>
            <p:ph type="sldNum" sz="quarter" idx="5"/>
          </p:nvPr>
        </p:nvSpPr>
        <p:spPr/>
        <p:txBody>
          <a:bodyPr/>
          <a:lstStyle/>
          <a:p>
            <a:fld id="{6333C864-1F0A-4A4B-A65F-4C23B6B5718D}" type="slidenum">
              <a:rPr lang="de-DE" smtClean="0"/>
              <a:t>26</a:t>
            </a:fld>
            <a:endParaRPr lang="de-DE"/>
          </a:p>
        </p:txBody>
      </p:sp>
    </p:spTree>
    <p:extLst>
      <p:ext uri="{BB962C8B-B14F-4D97-AF65-F5344CB8AC3E}">
        <p14:creationId xmlns:p14="http://schemas.microsoft.com/office/powerpoint/2010/main" val="2415653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Umgebung: Ketten, Drähte um die Rabatten. Stromzäune</a:t>
            </a:r>
          </a:p>
          <a:p>
            <a:r>
              <a:rPr lang="de-DE" dirty="0"/>
              <a:t>Besucher: Streit um Schaukel</a:t>
            </a:r>
          </a:p>
        </p:txBody>
      </p:sp>
      <p:sp>
        <p:nvSpPr>
          <p:cNvPr id="4" name="Foliennummernplatzhalter 3"/>
          <p:cNvSpPr>
            <a:spLocks noGrp="1"/>
          </p:cNvSpPr>
          <p:nvPr>
            <p:ph type="sldNum" sz="quarter" idx="5"/>
          </p:nvPr>
        </p:nvSpPr>
        <p:spPr/>
        <p:txBody>
          <a:bodyPr/>
          <a:lstStyle/>
          <a:p>
            <a:fld id="{6333C864-1F0A-4A4B-A65F-4C23B6B5718D}" type="slidenum">
              <a:rPr lang="de-DE" smtClean="0"/>
              <a:t>28</a:t>
            </a:fld>
            <a:endParaRPr lang="de-DE"/>
          </a:p>
        </p:txBody>
      </p:sp>
    </p:spTree>
    <p:extLst>
      <p:ext uri="{BB962C8B-B14F-4D97-AF65-F5344CB8AC3E}">
        <p14:creationId xmlns:p14="http://schemas.microsoft.com/office/powerpoint/2010/main" val="2505913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333C864-1F0A-4A4B-A65F-4C23B6B5718D}" type="slidenum">
              <a:rPr lang="de-DE" smtClean="0"/>
              <a:t>29</a:t>
            </a:fld>
            <a:endParaRPr lang="de-DE"/>
          </a:p>
        </p:txBody>
      </p:sp>
    </p:spTree>
    <p:extLst>
      <p:ext uri="{BB962C8B-B14F-4D97-AF65-F5344CB8AC3E}">
        <p14:creationId xmlns:p14="http://schemas.microsoft.com/office/powerpoint/2010/main" val="4180720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p>
            <a:fld id="{1E7BBDE2-8AA1-483B-A1FB-50F2BA6C5BC5}" type="datetimeFigureOut">
              <a:rPr lang="de-CH" smtClean="0"/>
              <a:t>22.08.21</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A96BB2B8-83BF-4582-9090-07E9800509B6}" type="slidenum">
              <a:rPr lang="de-CH" smtClean="0"/>
              <a:t>‹Nr.›</a:t>
            </a:fld>
            <a:endParaRPr lang="de-CH"/>
          </a:p>
        </p:txBody>
      </p:sp>
    </p:spTree>
    <p:extLst>
      <p:ext uri="{BB962C8B-B14F-4D97-AF65-F5344CB8AC3E}">
        <p14:creationId xmlns:p14="http://schemas.microsoft.com/office/powerpoint/2010/main" val="1776373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1E7BBDE2-8AA1-483B-A1FB-50F2BA6C5BC5}" type="datetimeFigureOut">
              <a:rPr lang="de-CH" smtClean="0"/>
              <a:t>22.08.21</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A96BB2B8-83BF-4582-9090-07E9800509B6}" type="slidenum">
              <a:rPr lang="de-CH" smtClean="0"/>
              <a:t>‹Nr.›</a:t>
            </a:fld>
            <a:endParaRPr lang="de-CH"/>
          </a:p>
        </p:txBody>
      </p:sp>
    </p:spTree>
    <p:extLst>
      <p:ext uri="{BB962C8B-B14F-4D97-AF65-F5344CB8AC3E}">
        <p14:creationId xmlns:p14="http://schemas.microsoft.com/office/powerpoint/2010/main" val="77491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1E7BBDE2-8AA1-483B-A1FB-50F2BA6C5BC5}" type="datetimeFigureOut">
              <a:rPr lang="de-CH" smtClean="0"/>
              <a:t>22.08.21</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A96BB2B8-83BF-4582-9090-07E9800509B6}" type="slidenum">
              <a:rPr lang="de-CH" smtClean="0"/>
              <a:t>‹Nr.›</a:t>
            </a:fld>
            <a:endParaRPr lang="de-CH"/>
          </a:p>
        </p:txBody>
      </p:sp>
    </p:spTree>
    <p:extLst>
      <p:ext uri="{BB962C8B-B14F-4D97-AF65-F5344CB8AC3E}">
        <p14:creationId xmlns:p14="http://schemas.microsoft.com/office/powerpoint/2010/main" val="4003204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1E7BBDE2-8AA1-483B-A1FB-50F2BA6C5BC5}" type="datetimeFigureOut">
              <a:rPr lang="de-CH" smtClean="0"/>
              <a:t>22.08.21</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A96BB2B8-83BF-4582-9090-07E9800509B6}" type="slidenum">
              <a:rPr lang="de-CH" smtClean="0"/>
              <a:t>‹Nr.›</a:t>
            </a:fld>
            <a:endParaRPr lang="de-CH"/>
          </a:p>
        </p:txBody>
      </p:sp>
    </p:spTree>
    <p:extLst>
      <p:ext uri="{BB962C8B-B14F-4D97-AF65-F5344CB8AC3E}">
        <p14:creationId xmlns:p14="http://schemas.microsoft.com/office/powerpoint/2010/main" val="1369851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1E7BBDE2-8AA1-483B-A1FB-50F2BA6C5BC5}" type="datetimeFigureOut">
              <a:rPr lang="de-CH" smtClean="0"/>
              <a:t>22.08.21</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A96BB2B8-83BF-4582-9090-07E9800509B6}" type="slidenum">
              <a:rPr lang="de-CH" smtClean="0"/>
              <a:t>‹Nr.›</a:t>
            </a:fld>
            <a:endParaRPr lang="de-CH"/>
          </a:p>
        </p:txBody>
      </p:sp>
    </p:spTree>
    <p:extLst>
      <p:ext uri="{BB962C8B-B14F-4D97-AF65-F5344CB8AC3E}">
        <p14:creationId xmlns:p14="http://schemas.microsoft.com/office/powerpoint/2010/main" val="1971709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p>
            <a:fld id="{1E7BBDE2-8AA1-483B-A1FB-50F2BA6C5BC5}" type="datetimeFigureOut">
              <a:rPr lang="de-CH" smtClean="0"/>
              <a:t>22.08.21</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A96BB2B8-83BF-4582-9090-07E9800509B6}" type="slidenum">
              <a:rPr lang="de-CH" smtClean="0"/>
              <a:t>‹Nr.›</a:t>
            </a:fld>
            <a:endParaRPr lang="de-CH"/>
          </a:p>
        </p:txBody>
      </p:sp>
    </p:spTree>
    <p:extLst>
      <p:ext uri="{BB962C8B-B14F-4D97-AF65-F5344CB8AC3E}">
        <p14:creationId xmlns:p14="http://schemas.microsoft.com/office/powerpoint/2010/main" val="3966227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1E7BBDE2-8AA1-483B-A1FB-50F2BA6C5BC5}" type="datetimeFigureOut">
              <a:rPr lang="de-CH" smtClean="0"/>
              <a:t>22.08.21</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A96BB2B8-83BF-4582-9090-07E9800509B6}" type="slidenum">
              <a:rPr lang="de-CH" smtClean="0"/>
              <a:t>‹Nr.›</a:t>
            </a:fld>
            <a:endParaRPr lang="de-CH"/>
          </a:p>
        </p:txBody>
      </p:sp>
    </p:spTree>
    <p:extLst>
      <p:ext uri="{BB962C8B-B14F-4D97-AF65-F5344CB8AC3E}">
        <p14:creationId xmlns:p14="http://schemas.microsoft.com/office/powerpoint/2010/main" val="2140028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p>
            <a:fld id="{1E7BBDE2-8AA1-483B-A1FB-50F2BA6C5BC5}" type="datetimeFigureOut">
              <a:rPr lang="de-CH" smtClean="0"/>
              <a:t>22.08.21</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A96BB2B8-83BF-4582-9090-07E9800509B6}" type="slidenum">
              <a:rPr lang="de-CH" smtClean="0"/>
              <a:t>‹Nr.›</a:t>
            </a:fld>
            <a:endParaRPr lang="de-CH"/>
          </a:p>
        </p:txBody>
      </p:sp>
    </p:spTree>
    <p:extLst>
      <p:ext uri="{BB962C8B-B14F-4D97-AF65-F5344CB8AC3E}">
        <p14:creationId xmlns:p14="http://schemas.microsoft.com/office/powerpoint/2010/main" val="516557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E7BBDE2-8AA1-483B-A1FB-50F2BA6C5BC5}" type="datetimeFigureOut">
              <a:rPr lang="de-CH" smtClean="0"/>
              <a:t>22.08.21</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A96BB2B8-83BF-4582-9090-07E9800509B6}" type="slidenum">
              <a:rPr lang="de-CH" smtClean="0"/>
              <a:t>‹Nr.›</a:t>
            </a:fld>
            <a:endParaRPr lang="de-CH"/>
          </a:p>
        </p:txBody>
      </p:sp>
    </p:spTree>
    <p:extLst>
      <p:ext uri="{BB962C8B-B14F-4D97-AF65-F5344CB8AC3E}">
        <p14:creationId xmlns:p14="http://schemas.microsoft.com/office/powerpoint/2010/main" val="162548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1E7BBDE2-8AA1-483B-A1FB-50F2BA6C5BC5}" type="datetimeFigureOut">
              <a:rPr lang="de-CH" smtClean="0"/>
              <a:t>22.08.21</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A96BB2B8-83BF-4582-9090-07E9800509B6}" type="slidenum">
              <a:rPr lang="de-CH" smtClean="0"/>
              <a:t>‹Nr.›</a:t>
            </a:fld>
            <a:endParaRPr lang="de-CH"/>
          </a:p>
        </p:txBody>
      </p:sp>
    </p:spTree>
    <p:extLst>
      <p:ext uri="{BB962C8B-B14F-4D97-AF65-F5344CB8AC3E}">
        <p14:creationId xmlns:p14="http://schemas.microsoft.com/office/powerpoint/2010/main" val="1542531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1E7BBDE2-8AA1-483B-A1FB-50F2BA6C5BC5}" type="datetimeFigureOut">
              <a:rPr lang="de-CH" smtClean="0"/>
              <a:t>22.08.21</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A96BB2B8-83BF-4582-9090-07E9800509B6}" type="slidenum">
              <a:rPr lang="de-CH" smtClean="0"/>
              <a:t>‹Nr.›</a:t>
            </a:fld>
            <a:endParaRPr lang="de-CH"/>
          </a:p>
        </p:txBody>
      </p:sp>
    </p:spTree>
    <p:extLst>
      <p:ext uri="{BB962C8B-B14F-4D97-AF65-F5344CB8AC3E}">
        <p14:creationId xmlns:p14="http://schemas.microsoft.com/office/powerpoint/2010/main" val="1197192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7BBDE2-8AA1-483B-A1FB-50F2BA6C5BC5}" type="datetimeFigureOut">
              <a:rPr lang="de-CH" smtClean="0"/>
              <a:t>22.08.21</a:t>
            </a:fld>
            <a:endParaRPr lang="de-CH"/>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6BB2B8-83BF-4582-9090-07E9800509B6}" type="slidenum">
              <a:rPr lang="de-CH" smtClean="0"/>
              <a:t>‹Nr.›</a:t>
            </a:fld>
            <a:endParaRPr lang="de-CH"/>
          </a:p>
        </p:txBody>
      </p:sp>
    </p:spTree>
    <p:extLst>
      <p:ext uri="{BB962C8B-B14F-4D97-AF65-F5344CB8AC3E}">
        <p14:creationId xmlns:p14="http://schemas.microsoft.com/office/powerpoint/2010/main" val="1176695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NUL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NUL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NUL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NUL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NUL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NUL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NUL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rot="5400000">
            <a:off x="3827820" y="1269921"/>
            <a:ext cx="1200329" cy="3744415"/>
          </a:xfrm>
          <a:prstGeom prst="rect">
            <a:avLst/>
          </a:prstGeom>
          <a:noFill/>
        </p:spPr>
        <p:txBody>
          <a:bodyPr vert="vert270" wrap="square" rtlCol="0">
            <a:spAutoFit/>
          </a:bodyPr>
          <a:lstStyle/>
          <a:p>
            <a:pPr algn="ctr"/>
            <a:r>
              <a:rPr lang="de-CH" sz="6600" b="1" dirty="0">
                <a:solidFill>
                  <a:srgbClr val="FFFF00"/>
                </a:solidFill>
                <a:effectLst>
                  <a:outerShdw blurRad="38100" dist="38100" dir="2700000" algn="tl">
                    <a:srgbClr val="000000">
                      <a:alpha val="43137"/>
                    </a:srgbClr>
                  </a:outerShdw>
                </a:effectLst>
                <a:latin typeface="+mj-lt"/>
              </a:rPr>
              <a:t>Sicherheit</a:t>
            </a:r>
            <a:endParaRPr lang="de-CH" sz="4400" b="1" dirty="0">
              <a:solidFill>
                <a:srgbClr val="FFFF00"/>
              </a:solidFill>
              <a:effectLst>
                <a:outerShdw blurRad="38100" dist="38100" dir="2700000" algn="tl">
                  <a:srgbClr val="000000">
                    <a:alpha val="43137"/>
                  </a:srgbClr>
                </a:outerShdw>
              </a:effectLst>
              <a:latin typeface="+mj-lt"/>
            </a:endParaRPr>
          </a:p>
        </p:txBody>
      </p:sp>
      <p:pic>
        <p:nvPicPr>
          <p:cNvPr id="6" name="Grafik 5">
            <a:extLst>
              <a:ext uri="{FF2B5EF4-FFF2-40B4-BE49-F238E27FC236}">
                <a16:creationId xmlns:a16="http://schemas.microsoft.com/office/drawing/2014/main" id="{35AA6362-2CC8-BD4F-BC2B-B449FC25A0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376" y="155538"/>
            <a:ext cx="3500520" cy="2625390"/>
          </a:xfrm>
          <a:prstGeom prst="rect">
            <a:avLst/>
          </a:prstGeom>
        </p:spPr>
      </p:pic>
      <p:pic>
        <p:nvPicPr>
          <p:cNvPr id="7" name="Grafik 6">
            <a:extLst>
              <a:ext uri="{FF2B5EF4-FFF2-40B4-BE49-F238E27FC236}">
                <a16:creationId xmlns:a16="http://schemas.microsoft.com/office/drawing/2014/main" id="{BA09452D-6631-A149-92CA-E012A2CB2D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625863" y="2315976"/>
            <a:ext cx="6321944" cy="2355305"/>
          </a:xfrm>
          <a:prstGeom prst="rect">
            <a:avLst/>
          </a:prstGeom>
        </p:spPr>
      </p:pic>
      <p:pic>
        <p:nvPicPr>
          <p:cNvPr id="8" name="Grafik 7">
            <a:extLst>
              <a:ext uri="{FF2B5EF4-FFF2-40B4-BE49-F238E27FC236}">
                <a16:creationId xmlns:a16="http://schemas.microsoft.com/office/drawing/2014/main" id="{29D7788E-FF5E-F14A-A2AA-95ABBD6D1E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573016"/>
            <a:ext cx="4012767" cy="3009575"/>
          </a:xfrm>
          <a:prstGeom prst="rect">
            <a:avLst/>
          </a:prstGeom>
        </p:spPr>
      </p:pic>
    </p:spTree>
    <p:extLst>
      <p:ext uri="{BB962C8B-B14F-4D97-AF65-F5344CB8AC3E}">
        <p14:creationId xmlns:p14="http://schemas.microsoft.com/office/powerpoint/2010/main" val="153549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0E87D50-A168-5044-9FFF-1B8DD5D64020}"/>
              </a:ext>
            </a:extLst>
          </p:cNvPr>
          <p:cNvSpPr txBox="1"/>
          <p:nvPr/>
        </p:nvSpPr>
        <p:spPr>
          <a:xfrm>
            <a:off x="4716016" y="2852936"/>
            <a:ext cx="2505860" cy="720080"/>
          </a:xfrm>
          <a:prstGeom prst="rect">
            <a:avLst/>
          </a:prstGeom>
          <a:noFill/>
        </p:spPr>
        <p:txBody>
          <a:bodyPr wrap="square" rtlCol="0">
            <a:spAutoFit/>
          </a:bodyPr>
          <a:lstStyle/>
          <a:p>
            <a:pPr algn="ctr"/>
            <a:r>
              <a:rPr lang="de-DE" sz="4000" b="1" dirty="0">
                <a:solidFill>
                  <a:srgbClr val="FFFF00"/>
                </a:solidFill>
                <a:latin typeface="+mj-lt"/>
              </a:rPr>
              <a:t>Stinken</a:t>
            </a:r>
          </a:p>
        </p:txBody>
      </p:sp>
      <p:pic>
        <p:nvPicPr>
          <p:cNvPr id="5" name="Grafik 4">
            <a:extLst>
              <a:ext uri="{FF2B5EF4-FFF2-40B4-BE49-F238E27FC236}">
                <a16:creationId xmlns:a16="http://schemas.microsoft.com/office/drawing/2014/main" id="{8AAAA44C-E738-3646-AE84-40410234A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4680519" cy="3488450"/>
          </a:xfrm>
          <a:prstGeom prst="rect">
            <a:avLst/>
          </a:prstGeom>
        </p:spPr>
      </p:pic>
      <p:pic>
        <p:nvPicPr>
          <p:cNvPr id="9" name="Grafik 8">
            <a:extLst>
              <a:ext uri="{FF2B5EF4-FFF2-40B4-BE49-F238E27FC236}">
                <a16:creationId xmlns:a16="http://schemas.microsoft.com/office/drawing/2014/main" id="{22BAB1A6-1D7F-A141-B68E-B21982348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9" y="3677206"/>
            <a:ext cx="5457428" cy="3066784"/>
          </a:xfrm>
          <a:prstGeom prst="rect">
            <a:avLst/>
          </a:prstGeom>
        </p:spPr>
      </p:pic>
    </p:spTree>
    <p:extLst>
      <p:ext uri="{BB962C8B-B14F-4D97-AF65-F5344CB8AC3E}">
        <p14:creationId xmlns:p14="http://schemas.microsoft.com/office/powerpoint/2010/main" val="1650359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0E87D50-A168-5044-9FFF-1B8DD5D64020}"/>
              </a:ext>
            </a:extLst>
          </p:cNvPr>
          <p:cNvSpPr txBox="1"/>
          <p:nvPr/>
        </p:nvSpPr>
        <p:spPr>
          <a:xfrm>
            <a:off x="-36512" y="260648"/>
            <a:ext cx="2232248" cy="1323439"/>
          </a:xfrm>
          <a:prstGeom prst="rect">
            <a:avLst/>
          </a:prstGeom>
          <a:noFill/>
        </p:spPr>
        <p:txBody>
          <a:bodyPr wrap="square" rtlCol="0">
            <a:spAutoFit/>
          </a:bodyPr>
          <a:lstStyle/>
          <a:p>
            <a:pPr algn="ctr"/>
            <a:r>
              <a:rPr lang="de-DE" sz="4000" b="1" dirty="0" err="1">
                <a:solidFill>
                  <a:srgbClr val="FFFF00"/>
                </a:solidFill>
                <a:latin typeface="+mj-lt"/>
              </a:rPr>
              <a:t>Grösse</a:t>
            </a:r>
            <a:endParaRPr lang="de-DE" sz="4000" b="1" dirty="0">
              <a:solidFill>
                <a:srgbClr val="FFFF00"/>
              </a:solidFill>
              <a:latin typeface="+mj-lt"/>
            </a:endParaRPr>
          </a:p>
          <a:p>
            <a:pPr algn="ctr"/>
            <a:endParaRPr lang="de-DE" sz="4000" b="1" dirty="0">
              <a:solidFill>
                <a:srgbClr val="FFFF00"/>
              </a:solidFill>
              <a:latin typeface="+mj-lt"/>
            </a:endParaRPr>
          </a:p>
        </p:txBody>
      </p:sp>
      <p:pic>
        <p:nvPicPr>
          <p:cNvPr id="4" name="Grafik 3">
            <a:extLst>
              <a:ext uri="{FF2B5EF4-FFF2-40B4-BE49-F238E27FC236}">
                <a16:creationId xmlns:a16="http://schemas.microsoft.com/office/drawing/2014/main" id="{A80D796E-B20C-784E-B042-662C89587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052736"/>
            <a:ext cx="8166568" cy="5547940"/>
          </a:xfrm>
          <a:prstGeom prst="rect">
            <a:avLst/>
          </a:prstGeom>
        </p:spPr>
      </p:pic>
    </p:spTree>
    <p:extLst>
      <p:ext uri="{BB962C8B-B14F-4D97-AF65-F5344CB8AC3E}">
        <p14:creationId xmlns:p14="http://schemas.microsoft.com/office/powerpoint/2010/main" val="2185185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39552" y="332656"/>
            <a:ext cx="6192688" cy="5324535"/>
          </a:xfrm>
          <a:prstGeom prst="rect">
            <a:avLst/>
          </a:prstGeom>
          <a:noFill/>
        </p:spPr>
        <p:txBody>
          <a:bodyPr wrap="square" rtlCol="0">
            <a:spAutoFit/>
          </a:bodyPr>
          <a:lstStyle/>
          <a:p>
            <a:r>
              <a:rPr lang="de-CH" sz="4000" b="1" dirty="0">
                <a:solidFill>
                  <a:srgbClr val="FFFF00"/>
                </a:solidFill>
                <a:effectLst>
                  <a:outerShdw blurRad="38100" dist="38100" dir="2700000" algn="tl">
                    <a:srgbClr val="000000">
                      <a:alpha val="43137"/>
                    </a:srgbClr>
                  </a:outerShdw>
                </a:effectLst>
                <a:latin typeface="+mj-lt"/>
              </a:rPr>
              <a:t>Gefahren bei uns im Betrieb</a:t>
            </a:r>
          </a:p>
          <a:p>
            <a:endParaRPr lang="de-CH" sz="2000" dirty="0"/>
          </a:p>
          <a:p>
            <a:endParaRPr lang="de-CH" sz="2000" dirty="0"/>
          </a:p>
          <a:p>
            <a:pPr marL="342900" indent="-342900">
              <a:buFont typeface="Arial" panose="020B0604020202020204" pitchFamily="34" charset="0"/>
              <a:buChar char="•"/>
            </a:pPr>
            <a:r>
              <a:rPr lang="de-CH" sz="2000" dirty="0">
                <a:solidFill>
                  <a:schemeClr val="bg1"/>
                </a:solidFill>
              </a:rPr>
              <a:t>Offene Türen</a:t>
            </a:r>
          </a:p>
          <a:p>
            <a:pPr marL="342900" indent="-342900">
              <a:buFont typeface="Arial" panose="020B0604020202020204" pitchFamily="34" charset="0"/>
              <a:buChar char="•"/>
            </a:pPr>
            <a:endParaRPr lang="de-CH" sz="2000" dirty="0">
              <a:solidFill>
                <a:schemeClr val="bg1"/>
              </a:solidFill>
            </a:endParaRPr>
          </a:p>
          <a:p>
            <a:pPr marL="342900" indent="-342900">
              <a:buFont typeface="Arial" panose="020B0604020202020204" pitchFamily="34" charset="0"/>
              <a:buChar char="•"/>
            </a:pPr>
            <a:r>
              <a:rPr lang="de-CH" sz="2000" dirty="0">
                <a:solidFill>
                  <a:schemeClr val="bg1"/>
                </a:solidFill>
              </a:rPr>
              <a:t>Offene Fenster</a:t>
            </a:r>
          </a:p>
          <a:p>
            <a:pPr marL="342900" indent="-342900">
              <a:buFont typeface="Arial" panose="020B0604020202020204" pitchFamily="34" charset="0"/>
              <a:buChar char="•"/>
            </a:pPr>
            <a:endParaRPr lang="de-CH" sz="2000" dirty="0">
              <a:solidFill>
                <a:schemeClr val="bg1"/>
              </a:solidFill>
            </a:endParaRPr>
          </a:p>
          <a:p>
            <a:pPr marL="342900" indent="-342900">
              <a:buFont typeface="Arial" panose="020B0604020202020204" pitchFamily="34" charset="0"/>
              <a:buChar char="•"/>
            </a:pPr>
            <a:r>
              <a:rPr lang="de-CH" sz="2000" dirty="0">
                <a:solidFill>
                  <a:schemeClr val="bg1"/>
                </a:solidFill>
              </a:rPr>
              <a:t>Offene Gehege, Schieber	 </a:t>
            </a:r>
          </a:p>
          <a:p>
            <a:pPr marL="342900" indent="-342900">
              <a:buFont typeface="Arial" panose="020B0604020202020204" pitchFamily="34" charset="0"/>
              <a:buChar char="•"/>
            </a:pPr>
            <a:endParaRPr lang="de-CH" sz="2000" dirty="0">
              <a:solidFill>
                <a:schemeClr val="bg1"/>
              </a:solidFill>
            </a:endParaRPr>
          </a:p>
          <a:p>
            <a:pPr marL="342900" indent="-342900">
              <a:buFont typeface="Arial" panose="020B0604020202020204" pitchFamily="34" charset="0"/>
              <a:buChar char="•"/>
            </a:pPr>
            <a:r>
              <a:rPr lang="de-CH" sz="2000" dirty="0">
                <a:solidFill>
                  <a:schemeClr val="bg1"/>
                </a:solidFill>
              </a:rPr>
              <a:t>Defekte Zäune, Mauern</a:t>
            </a:r>
          </a:p>
          <a:p>
            <a:pPr marL="342900" indent="-342900">
              <a:buFont typeface="Arial" panose="020B0604020202020204" pitchFamily="34" charset="0"/>
              <a:buChar char="•"/>
            </a:pPr>
            <a:endParaRPr lang="de-CH" sz="2000" dirty="0">
              <a:solidFill>
                <a:schemeClr val="bg1"/>
              </a:solidFill>
            </a:endParaRPr>
          </a:p>
          <a:p>
            <a:pPr marL="342900" indent="-342900">
              <a:buFont typeface="Arial" panose="020B0604020202020204" pitchFamily="34" charset="0"/>
              <a:buChar char="•"/>
            </a:pPr>
            <a:r>
              <a:rPr lang="de-CH" sz="2000" dirty="0">
                <a:solidFill>
                  <a:schemeClr val="bg1"/>
                </a:solidFill>
              </a:rPr>
              <a:t>Besucher im Sicherheitsbereich</a:t>
            </a:r>
          </a:p>
          <a:p>
            <a:pPr marL="342900" indent="-342900">
              <a:buFont typeface="Arial" panose="020B0604020202020204" pitchFamily="34" charset="0"/>
              <a:buChar char="•"/>
            </a:pPr>
            <a:endParaRPr lang="de-CH" sz="2000" dirty="0">
              <a:solidFill>
                <a:schemeClr val="bg1"/>
              </a:solidFill>
            </a:endParaRPr>
          </a:p>
          <a:p>
            <a:pPr marL="342900" indent="-342900">
              <a:buFont typeface="Arial" panose="020B0604020202020204" pitchFamily="34" charset="0"/>
              <a:buChar char="•"/>
            </a:pPr>
            <a:r>
              <a:rPr lang="de-CH" sz="2000" dirty="0">
                <a:solidFill>
                  <a:schemeClr val="bg1"/>
                </a:solidFill>
              </a:rPr>
              <a:t>Freilaufende Tiere</a:t>
            </a:r>
          </a:p>
          <a:p>
            <a:pPr marL="342900" indent="-342900">
              <a:buFont typeface="Arial" panose="020B0604020202020204" pitchFamily="34" charset="0"/>
              <a:buChar char="•"/>
            </a:pPr>
            <a:endParaRPr lang="de-CH" sz="2000" dirty="0">
              <a:solidFill>
                <a:schemeClr val="bg1"/>
              </a:solidFill>
            </a:endParaRPr>
          </a:p>
          <a:p>
            <a:pPr marL="342900" indent="-342900">
              <a:buFont typeface="Arial" panose="020B0604020202020204" pitchFamily="34" charset="0"/>
              <a:buChar char="•"/>
            </a:pPr>
            <a:r>
              <a:rPr lang="de-CH" sz="2000" dirty="0">
                <a:solidFill>
                  <a:schemeClr val="bg1"/>
                </a:solidFill>
              </a:rPr>
              <a:t>Ungewollte Besucher im Betrieb</a:t>
            </a:r>
          </a:p>
        </p:txBody>
      </p:sp>
    </p:spTree>
    <p:extLst>
      <p:ext uri="{BB962C8B-B14F-4D97-AF65-F5344CB8AC3E}">
        <p14:creationId xmlns:p14="http://schemas.microsoft.com/office/powerpoint/2010/main" val="1012462834"/>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B008E9E-5525-DE49-A17C-87985826FA10}"/>
              </a:ext>
            </a:extLst>
          </p:cNvPr>
          <p:cNvSpPr txBox="1"/>
          <p:nvPr/>
        </p:nvSpPr>
        <p:spPr>
          <a:xfrm>
            <a:off x="611560" y="404664"/>
            <a:ext cx="2808312" cy="461665"/>
          </a:xfrm>
          <a:prstGeom prst="rect">
            <a:avLst/>
          </a:prstGeom>
          <a:noFill/>
        </p:spPr>
        <p:txBody>
          <a:bodyPr wrap="square" rtlCol="0">
            <a:spAutoFit/>
          </a:bodyPr>
          <a:lstStyle/>
          <a:p>
            <a:r>
              <a:rPr lang="de-DE" sz="2400" dirty="0">
                <a:solidFill>
                  <a:schemeClr val="bg1"/>
                </a:solidFill>
                <a:latin typeface="Palatino Linotype" panose="02040502050505030304" pitchFamily="18" charset="0"/>
              </a:rPr>
              <a:t> </a:t>
            </a:r>
            <a:r>
              <a:rPr lang="de-DE" sz="2400" b="1" dirty="0">
                <a:solidFill>
                  <a:srgbClr val="FFFF00"/>
                </a:solidFill>
                <a:latin typeface="+mj-lt"/>
              </a:rPr>
              <a:t>Türen und Fenster</a:t>
            </a:r>
          </a:p>
        </p:txBody>
      </p:sp>
      <p:pic>
        <p:nvPicPr>
          <p:cNvPr id="5" name="Grafik 4">
            <a:extLst>
              <a:ext uri="{FF2B5EF4-FFF2-40B4-BE49-F238E27FC236}">
                <a16:creationId xmlns:a16="http://schemas.microsoft.com/office/drawing/2014/main" id="{9E3C6A99-2EBD-A94E-ABC7-3FC1A6AAAF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2983" y="2143381"/>
            <a:ext cx="4500500" cy="3831377"/>
          </a:xfrm>
          <a:prstGeom prst="rect">
            <a:avLst/>
          </a:prstGeom>
        </p:spPr>
      </p:pic>
      <p:pic>
        <p:nvPicPr>
          <p:cNvPr id="7" name="Grafik 6">
            <a:extLst>
              <a:ext uri="{FF2B5EF4-FFF2-40B4-BE49-F238E27FC236}">
                <a16:creationId xmlns:a16="http://schemas.microsoft.com/office/drawing/2014/main" id="{406CCB27-5222-CF41-9A9E-67B2DAC770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6" y="622379"/>
            <a:ext cx="4265206" cy="5686941"/>
          </a:xfrm>
          <a:prstGeom prst="rect">
            <a:avLst/>
          </a:prstGeom>
        </p:spPr>
      </p:pic>
      <p:sp>
        <p:nvSpPr>
          <p:cNvPr id="2" name="Textfeld 1">
            <a:extLst>
              <a:ext uri="{FF2B5EF4-FFF2-40B4-BE49-F238E27FC236}">
                <a16:creationId xmlns:a16="http://schemas.microsoft.com/office/drawing/2014/main" id="{ACA7BE7C-7964-E140-A282-3E3C0AF54E61}"/>
              </a:ext>
            </a:extLst>
          </p:cNvPr>
          <p:cNvSpPr txBox="1"/>
          <p:nvPr/>
        </p:nvSpPr>
        <p:spPr>
          <a:xfrm>
            <a:off x="683568" y="862046"/>
            <a:ext cx="1487092" cy="646331"/>
          </a:xfrm>
          <a:prstGeom prst="rect">
            <a:avLst/>
          </a:prstGeom>
          <a:noFill/>
        </p:spPr>
        <p:txBody>
          <a:bodyPr wrap="square" rtlCol="0">
            <a:spAutoFit/>
          </a:bodyPr>
          <a:lstStyle/>
          <a:p>
            <a:r>
              <a:rPr lang="de-DE" dirty="0">
                <a:solidFill>
                  <a:schemeClr val="bg1"/>
                </a:solidFill>
              </a:rPr>
              <a:t>Doppelte Sicherheit</a:t>
            </a:r>
          </a:p>
        </p:txBody>
      </p:sp>
      <p:pic>
        <p:nvPicPr>
          <p:cNvPr id="6" name="Grafik 5">
            <a:extLst>
              <a:ext uri="{FF2B5EF4-FFF2-40B4-BE49-F238E27FC236}">
                <a16:creationId xmlns:a16="http://schemas.microsoft.com/office/drawing/2014/main" id="{7C167917-3B75-4046-93C2-BDBE7543D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2982" y="2143382"/>
            <a:ext cx="4500500" cy="3831377"/>
          </a:xfrm>
          <a:prstGeom prst="rect">
            <a:avLst/>
          </a:prstGeom>
        </p:spPr>
      </p:pic>
      <p:pic>
        <p:nvPicPr>
          <p:cNvPr id="8" name="Grafik 7">
            <a:extLst>
              <a:ext uri="{FF2B5EF4-FFF2-40B4-BE49-F238E27FC236}">
                <a16:creationId xmlns:a16="http://schemas.microsoft.com/office/drawing/2014/main" id="{D0E408AB-B3CA-2649-AA42-0AD876654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6" y="616303"/>
            <a:ext cx="4265206" cy="5686941"/>
          </a:xfrm>
          <a:prstGeom prst="rect">
            <a:avLst/>
          </a:prstGeom>
        </p:spPr>
      </p:pic>
    </p:spTree>
    <p:extLst>
      <p:ext uri="{BB962C8B-B14F-4D97-AF65-F5344CB8AC3E}">
        <p14:creationId xmlns:p14="http://schemas.microsoft.com/office/powerpoint/2010/main" val="4115113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4FA11B-0E68-A044-9D41-50C3E5C90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68769" y="1372607"/>
            <a:ext cx="6311261" cy="4138228"/>
          </a:xfrm>
          <a:prstGeom prst="rect">
            <a:avLst/>
          </a:prstGeom>
        </p:spPr>
      </p:pic>
      <p:pic>
        <p:nvPicPr>
          <p:cNvPr id="5" name="Grafik 4">
            <a:extLst>
              <a:ext uri="{FF2B5EF4-FFF2-40B4-BE49-F238E27FC236}">
                <a16:creationId xmlns:a16="http://schemas.microsoft.com/office/drawing/2014/main" id="{0A9460A0-55EC-0C4C-B68D-311178AD0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00922" y="1233788"/>
            <a:ext cx="6311261" cy="4415870"/>
          </a:xfrm>
          <a:prstGeom prst="rect">
            <a:avLst/>
          </a:prstGeom>
        </p:spPr>
      </p:pic>
      <p:pic>
        <p:nvPicPr>
          <p:cNvPr id="4" name="Grafik 3">
            <a:extLst>
              <a:ext uri="{FF2B5EF4-FFF2-40B4-BE49-F238E27FC236}">
                <a16:creationId xmlns:a16="http://schemas.microsoft.com/office/drawing/2014/main" id="{BA09403F-C227-2948-9A69-C554BAD43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68770" y="1372606"/>
            <a:ext cx="6311262" cy="4138229"/>
          </a:xfrm>
          <a:prstGeom prst="rect">
            <a:avLst/>
          </a:prstGeom>
        </p:spPr>
      </p:pic>
      <p:pic>
        <p:nvPicPr>
          <p:cNvPr id="6" name="Grafik 5">
            <a:extLst>
              <a:ext uri="{FF2B5EF4-FFF2-40B4-BE49-F238E27FC236}">
                <a16:creationId xmlns:a16="http://schemas.microsoft.com/office/drawing/2014/main" id="{6AA2668A-6BB2-0E43-82C8-167DAEF41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600920" y="1233786"/>
            <a:ext cx="6311264" cy="4415872"/>
          </a:xfrm>
          <a:prstGeom prst="rect">
            <a:avLst/>
          </a:prstGeom>
        </p:spPr>
      </p:pic>
    </p:spTree>
    <p:extLst>
      <p:ext uri="{BB962C8B-B14F-4D97-AF65-F5344CB8AC3E}">
        <p14:creationId xmlns:p14="http://schemas.microsoft.com/office/powerpoint/2010/main" val="3194074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026B9F1-DCD1-FA47-A1F0-030FB585F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192" y="733676"/>
            <a:ext cx="8010256" cy="6007692"/>
          </a:xfrm>
          <a:prstGeom prst="rect">
            <a:avLst/>
          </a:prstGeom>
        </p:spPr>
      </p:pic>
      <p:sp>
        <p:nvSpPr>
          <p:cNvPr id="4" name="Textfeld 3">
            <a:extLst>
              <a:ext uri="{FF2B5EF4-FFF2-40B4-BE49-F238E27FC236}">
                <a16:creationId xmlns:a16="http://schemas.microsoft.com/office/drawing/2014/main" id="{6DF070FD-9861-E04C-882F-CEF4C572F9F4}"/>
              </a:ext>
            </a:extLst>
          </p:cNvPr>
          <p:cNvSpPr txBox="1"/>
          <p:nvPr/>
        </p:nvSpPr>
        <p:spPr>
          <a:xfrm>
            <a:off x="539552" y="260648"/>
            <a:ext cx="3980064" cy="369332"/>
          </a:xfrm>
          <a:prstGeom prst="rect">
            <a:avLst/>
          </a:prstGeom>
          <a:noFill/>
        </p:spPr>
        <p:txBody>
          <a:bodyPr wrap="none" rtlCol="0">
            <a:spAutoFit/>
          </a:bodyPr>
          <a:lstStyle/>
          <a:p>
            <a:r>
              <a:rPr lang="de-DE" dirty="0">
                <a:solidFill>
                  <a:schemeClr val="bg1"/>
                </a:solidFill>
                <a:latin typeface="+mj-lt"/>
              </a:rPr>
              <a:t>Sicherheit beim Bedienen von Schiebern</a:t>
            </a:r>
          </a:p>
        </p:txBody>
      </p:sp>
      <p:pic>
        <p:nvPicPr>
          <p:cNvPr id="5" name="Grafik 4">
            <a:extLst>
              <a:ext uri="{FF2B5EF4-FFF2-40B4-BE49-F238E27FC236}">
                <a16:creationId xmlns:a16="http://schemas.microsoft.com/office/drawing/2014/main" id="{554528E3-974B-C844-9DC0-932A9CF09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92" y="733676"/>
            <a:ext cx="8001071" cy="6000803"/>
          </a:xfrm>
          <a:prstGeom prst="rect">
            <a:avLst/>
          </a:prstGeom>
        </p:spPr>
      </p:pic>
    </p:spTree>
    <p:extLst>
      <p:ext uri="{BB962C8B-B14F-4D97-AF65-F5344CB8AC3E}">
        <p14:creationId xmlns:p14="http://schemas.microsoft.com/office/powerpoint/2010/main" val="1685321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C8D844C-2E69-7B41-BC39-912157B9E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274" y="178329"/>
            <a:ext cx="4876006" cy="6501341"/>
          </a:xfrm>
          <a:prstGeom prst="rect">
            <a:avLst/>
          </a:prstGeom>
        </p:spPr>
      </p:pic>
      <p:pic>
        <p:nvPicPr>
          <p:cNvPr id="4" name="Grafik 3">
            <a:extLst>
              <a:ext uri="{FF2B5EF4-FFF2-40B4-BE49-F238E27FC236}">
                <a16:creationId xmlns:a16="http://schemas.microsoft.com/office/drawing/2014/main" id="{8D19B139-0DD1-1F40-9558-D24C47680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784" y="178328"/>
            <a:ext cx="4876006" cy="6501341"/>
          </a:xfrm>
          <a:prstGeom prst="rect">
            <a:avLst/>
          </a:prstGeom>
        </p:spPr>
      </p:pic>
    </p:spTree>
    <p:extLst>
      <p:ext uri="{BB962C8B-B14F-4D97-AF65-F5344CB8AC3E}">
        <p14:creationId xmlns:p14="http://schemas.microsoft.com/office/powerpoint/2010/main" val="687950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FC0ACD1-FE43-B74C-80C2-E3C558A80095}"/>
              </a:ext>
            </a:extLst>
          </p:cNvPr>
          <p:cNvSpPr txBox="1"/>
          <p:nvPr/>
        </p:nvSpPr>
        <p:spPr>
          <a:xfrm>
            <a:off x="2109062" y="428263"/>
            <a:ext cx="5343258" cy="369332"/>
          </a:xfrm>
          <a:prstGeom prst="rect">
            <a:avLst/>
          </a:prstGeom>
          <a:noFill/>
        </p:spPr>
        <p:txBody>
          <a:bodyPr wrap="none" rtlCol="0">
            <a:spAutoFit/>
          </a:bodyPr>
          <a:lstStyle/>
          <a:p>
            <a:r>
              <a:rPr lang="de-DE" b="1" dirty="0">
                <a:solidFill>
                  <a:schemeClr val="bg1"/>
                </a:solidFill>
              </a:rPr>
              <a:t>Sicherheit für Tierpfleger und Besucher im Tierbereich</a:t>
            </a:r>
          </a:p>
        </p:txBody>
      </p:sp>
      <p:pic>
        <p:nvPicPr>
          <p:cNvPr id="4" name="Grafik 3">
            <a:extLst>
              <a:ext uri="{FF2B5EF4-FFF2-40B4-BE49-F238E27FC236}">
                <a16:creationId xmlns:a16="http://schemas.microsoft.com/office/drawing/2014/main" id="{B067D8D3-C471-8246-AA34-C3F9F5315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915883"/>
            <a:ext cx="6552728" cy="5523493"/>
          </a:xfrm>
          <a:prstGeom prst="rect">
            <a:avLst/>
          </a:prstGeom>
        </p:spPr>
      </p:pic>
      <p:pic>
        <p:nvPicPr>
          <p:cNvPr id="5" name="Grafik 4">
            <a:extLst>
              <a:ext uri="{FF2B5EF4-FFF2-40B4-BE49-F238E27FC236}">
                <a16:creationId xmlns:a16="http://schemas.microsoft.com/office/drawing/2014/main" id="{743F1E07-BFA2-E148-969B-429483173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915882"/>
            <a:ext cx="6552728" cy="5523493"/>
          </a:xfrm>
          <a:prstGeom prst="rect">
            <a:avLst/>
          </a:prstGeom>
        </p:spPr>
      </p:pic>
    </p:spTree>
    <p:extLst>
      <p:ext uri="{BB962C8B-B14F-4D97-AF65-F5344CB8AC3E}">
        <p14:creationId xmlns:p14="http://schemas.microsoft.com/office/powerpoint/2010/main" val="2498650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C491EAF-437C-5B42-A80E-4201E44B0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08720"/>
            <a:ext cx="8661849" cy="4824536"/>
          </a:xfrm>
          <a:prstGeom prst="rect">
            <a:avLst/>
          </a:prstGeom>
        </p:spPr>
      </p:pic>
      <p:pic>
        <p:nvPicPr>
          <p:cNvPr id="4" name="Grafik 3">
            <a:extLst>
              <a:ext uri="{FF2B5EF4-FFF2-40B4-BE49-F238E27FC236}">
                <a16:creationId xmlns:a16="http://schemas.microsoft.com/office/drawing/2014/main" id="{60E11C54-44EF-5540-AC43-8E50067BF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908720"/>
            <a:ext cx="8661850" cy="4824536"/>
          </a:xfrm>
          <a:prstGeom prst="rect">
            <a:avLst/>
          </a:prstGeom>
        </p:spPr>
      </p:pic>
    </p:spTree>
    <p:extLst>
      <p:ext uri="{BB962C8B-B14F-4D97-AF65-F5344CB8AC3E}">
        <p14:creationId xmlns:p14="http://schemas.microsoft.com/office/powerpoint/2010/main" val="223918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43241" y="2293163"/>
            <a:ext cx="6378199" cy="2376263"/>
          </a:xfrm>
          <a:prstGeom prst="rect">
            <a:avLst/>
          </a:prstGeom>
        </p:spPr>
      </p:pic>
      <p:sp>
        <p:nvSpPr>
          <p:cNvPr id="6" name="Textfeld 5">
            <a:extLst>
              <a:ext uri="{FF2B5EF4-FFF2-40B4-BE49-F238E27FC236}">
                <a16:creationId xmlns:a16="http://schemas.microsoft.com/office/drawing/2014/main" id="{DEE067D5-9091-8740-99DE-8E3EFFB8023D}"/>
              </a:ext>
            </a:extLst>
          </p:cNvPr>
          <p:cNvSpPr txBox="1"/>
          <p:nvPr/>
        </p:nvSpPr>
        <p:spPr>
          <a:xfrm>
            <a:off x="395536" y="260648"/>
            <a:ext cx="4968552" cy="1446550"/>
          </a:xfrm>
          <a:prstGeom prst="rect">
            <a:avLst/>
          </a:prstGeom>
          <a:noFill/>
        </p:spPr>
        <p:txBody>
          <a:bodyPr wrap="square" rtlCol="0">
            <a:spAutoFit/>
          </a:bodyPr>
          <a:lstStyle/>
          <a:p>
            <a:r>
              <a:rPr lang="de-DE" sz="2400" b="1" dirty="0">
                <a:solidFill>
                  <a:srgbClr val="FFFF00"/>
                </a:solidFill>
              </a:rPr>
              <a:t>Defekte Zäune </a:t>
            </a:r>
          </a:p>
          <a:p>
            <a:endParaRPr lang="de-DE" sz="2400" b="1" dirty="0">
              <a:solidFill>
                <a:srgbClr val="FFFF00"/>
              </a:solidFill>
            </a:endParaRPr>
          </a:p>
          <a:p>
            <a:pPr marL="342900" indent="-342900">
              <a:buFont typeface="Arial" panose="020B0604020202020204" pitchFamily="34" charset="0"/>
              <a:buChar char="•"/>
            </a:pPr>
            <a:r>
              <a:rPr lang="de-DE" sz="2000" dirty="0">
                <a:solidFill>
                  <a:schemeClr val="bg1"/>
                </a:solidFill>
              </a:rPr>
              <a:t>ungewollte Besucher</a:t>
            </a:r>
          </a:p>
          <a:p>
            <a:pPr marL="342900" indent="-342900">
              <a:buFont typeface="Arial" panose="020B0604020202020204" pitchFamily="34" charset="0"/>
              <a:buChar char="•"/>
            </a:pPr>
            <a:r>
              <a:rPr lang="de-DE" sz="2000" dirty="0">
                <a:solidFill>
                  <a:schemeClr val="bg1"/>
                </a:solidFill>
              </a:rPr>
              <a:t>Wildtiere</a:t>
            </a:r>
          </a:p>
        </p:txBody>
      </p:sp>
      <p:pic>
        <p:nvPicPr>
          <p:cNvPr id="5" name="Grafik 4">
            <a:extLst>
              <a:ext uri="{FF2B5EF4-FFF2-40B4-BE49-F238E27FC236}">
                <a16:creationId xmlns:a16="http://schemas.microsoft.com/office/drawing/2014/main" id="{2D23551F-FD20-FA48-B13F-BADB00406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882415"/>
            <a:ext cx="6077854" cy="3418793"/>
          </a:xfrm>
          <a:prstGeom prst="rect">
            <a:avLst/>
          </a:prstGeom>
        </p:spPr>
      </p:pic>
      <p:pic>
        <p:nvPicPr>
          <p:cNvPr id="7" name="Grafik 6">
            <a:extLst>
              <a:ext uri="{FF2B5EF4-FFF2-40B4-BE49-F238E27FC236}">
                <a16:creationId xmlns:a16="http://schemas.microsoft.com/office/drawing/2014/main" id="{CC447BF9-D00E-3145-8A6C-1EAF69F63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882414"/>
            <a:ext cx="6077854" cy="3418793"/>
          </a:xfrm>
          <a:prstGeom prst="rect">
            <a:avLst/>
          </a:prstGeom>
        </p:spPr>
      </p:pic>
      <p:pic>
        <p:nvPicPr>
          <p:cNvPr id="8" name="Grafik 7">
            <a:extLst>
              <a:ext uri="{FF2B5EF4-FFF2-40B4-BE49-F238E27FC236}">
                <a16:creationId xmlns:a16="http://schemas.microsoft.com/office/drawing/2014/main" id="{84F57985-9463-AA42-81D2-86CF066CF0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443240" y="2306544"/>
            <a:ext cx="6378199" cy="2376263"/>
          </a:xfrm>
          <a:prstGeom prst="rect">
            <a:avLst/>
          </a:prstGeom>
        </p:spPr>
      </p:pic>
    </p:spTree>
    <p:extLst>
      <p:ext uri="{BB962C8B-B14F-4D97-AF65-F5344CB8AC3E}">
        <p14:creationId xmlns:p14="http://schemas.microsoft.com/office/powerpoint/2010/main" val="4085933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360853" y="1102092"/>
            <a:ext cx="4459619" cy="3046988"/>
          </a:xfrm>
          <a:prstGeom prst="rect">
            <a:avLst/>
          </a:prstGeom>
          <a:noFill/>
        </p:spPr>
        <p:txBody>
          <a:bodyPr wrap="none" rtlCol="0">
            <a:spAutoFit/>
          </a:bodyPr>
          <a:lstStyle/>
          <a:p>
            <a:pPr marL="342900" indent="-342900">
              <a:buFont typeface="Arial" charset="0"/>
              <a:buChar char="•"/>
            </a:pPr>
            <a:endParaRPr lang="de-CH" sz="2400" dirty="0">
              <a:solidFill>
                <a:schemeClr val="bg1"/>
              </a:solidFill>
            </a:endParaRPr>
          </a:p>
          <a:p>
            <a:pPr marL="342900" indent="-342900">
              <a:buFont typeface="Arial" charset="0"/>
              <a:buChar char="•"/>
            </a:pPr>
            <a:endParaRPr lang="de-CH" sz="2400" dirty="0">
              <a:solidFill>
                <a:schemeClr val="bg1"/>
              </a:solidFill>
            </a:endParaRPr>
          </a:p>
          <a:p>
            <a:pPr marL="342900" indent="-342900">
              <a:buFont typeface="Arial" charset="0"/>
              <a:buChar char="•"/>
            </a:pPr>
            <a:r>
              <a:rPr lang="de-CH" sz="2400" dirty="0">
                <a:solidFill>
                  <a:schemeClr val="bg1"/>
                </a:solidFill>
              </a:rPr>
              <a:t>Handling – Umgang</a:t>
            </a:r>
          </a:p>
          <a:p>
            <a:endParaRPr lang="de-CH" sz="2400" dirty="0">
              <a:solidFill>
                <a:schemeClr val="bg1"/>
              </a:solidFill>
            </a:endParaRPr>
          </a:p>
          <a:p>
            <a:pPr marL="342900" indent="-342900">
              <a:buFont typeface="Arial" charset="0"/>
              <a:buChar char="•"/>
            </a:pPr>
            <a:r>
              <a:rPr lang="de-CH" sz="2400" dirty="0">
                <a:solidFill>
                  <a:schemeClr val="bg1"/>
                </a:solidFill>
              </a:rPr>
              <a:t>Gehege, Stallungen, Umgebung</a:t>
            </a:r>
          </a:p>
          <a:p>
            <a:endParaRPr lang="de-CH" sz="2400" dirty="0">
              <a:solidFill>
                <a:schemeClr val="bg1"/>
              </a:solidFill>
            </a:endParaRPr>
          </a:p>
          <a:p>
            <a:pPr marL="342900" indent="-342900">
              <a:buFont typeface="Arial" charset="0"/>
              <a:buChar char="•"/>
            </a:pPr>
            <a:r>
              <a:rPr lang="de-CH" sz="2400" dirty="0">
                <a:solidFill>
                  <a:schemeClr val="bg1"/>
                </a:solidFill>
              </a:rPr>
              <a:t>Transport </a:t>
            </a:r>
          </a:p>
          <a:p>
            <a:pPr marL="342900" indent="-342900">
              <a:buFont typeface="Arial" charset="0"/>
              <a:buChar char="•"/>
            </a:pPr>
            <a:endParaRPr lang="de-CH" sz="2400" dirty="0"/>
          </a:p>
        </p:txBody>
      </p:sp>
      <p:sp>
        <p:nvSpPr>
          <p:cNvPr id="3" name="Rechteck 2"/>
          <p:cNvSpPr/>
          <p:nvPr/>
        </p:nvSpPr>
        <p:spPr>
          <a:xfrm>
            <a:off x="611560" y="116632"/>
            <a:ext cx="8064896" cy="707886"/>
          </a:xfrm>
          <a:prstGeom prst="rect">
            <a:avLst/>
          </a:prstGeom>
        </p:spPr>
        <p:txBody>
          <a:bodyPr wrap="square">
            <a:spAutoFit/>
          </a:bodyPr>
          <a:lstStyle/>
          <a:p>
            <a:pPr algn="ctr"/>
            <a:r>
              <a:rPr lang="de-CH" sz="4000" b="1" dirty="0">
                <a:solidFill>
                  <a:srgbClr val="FFFF00"/>
                </a:solidFill>
                <a:effectLst>
                  <a:outerShdw blurRad="38100" dist="38100" dir="2700000" algn="tl">
                    <a:srgbClr val="000000">
                      <a:alpha val="43137"/>
                    </a:srgbClr>
                  </a:outerShdw>
                </a:effectLst>
              </a:rPr>
              <a:t>Sicherheit beim Arbeiten mit Tieren</a:t>
            </a:r>
          </a:p>
        </p:txBody>
      </p:sp>
      <p:pic>
        <p:nvPicPr>
          <p:cNvPr id="5" name="Grafik 4">
            <a:extLst>
              <a:ext uri="{FF2B5EF4-FFF2-40B4-BE49-F238E27FC236}">
                <a16:creationId xmlns:a16="http://schemas.microsoft.com/office/drawing/2014/main" id="{5D549599-463E-EC43-8339-C80F2B17726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13" b="91250" l="9897" r="92532">
                        <a14:foregroundMark x1="26047" y1="40365" x2="26047" y2="40365"/>
                        <a14:foregroundMark x1="92532" y1="86198" x2="92532" y2="86198"/>
                      </a14:backgroundRemoval>
                    </a14:imgEffect>
                  </a14:imgLayer>
                </a14:imgProps>
              </a:ext>
              <a:ext uri="{28A0092B-C50C-407E-A947-70E740481C1C}">
                <a14:useLocalDpi xmlns:a14="http://schemas.microsoft.com/office/drawing/2010/main" val="0"/>
              </a:ext>
            </a:extLst>
          </a:blip>
          <a:stretch>
            <a:fillRect/>
          </a:stretch>
        </p:blipFill>
        <p:spPr>
          <a:xfrm>
            <a:off x="-540568" y="1253565"/>
            <a:ext cx="5443830" cy="6346177"/>
          </a:xfrm>
          <a:prstGeom prst="rect">
            <a:avLst/>
          </a:prstGeom>
        </p:spPr>
      </p:pic>
    </p:spTree>
    <p:extLst>
      <p:ext uri="{BB962C8B-B14F-4D97-AF65-F5344CB8AC3E}">
        <p14:creationId xmlns:p14="http://schemas.microsoft.com/office/powerpoint/2010/main" val="48329311"/>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403648" y="908720"/>
            <a:ext cx="6264696" cy="4968552"/>
          </a:xfrm>
          <a:prstGeom prst="rect">
            <a:avLst/>
          </a:prstGeom>
          <a:noFill/>
        </p:spPr>
        <p:txBody>
          <a:bodyPr wrap="square" rtlCol="0">
            <a:spAutoFit/>
          </a:bodyPr>
          <a:lstStyle/>
          <a:p>
            <a:pPr algn="ctr"/>
            <a:r>
              <a:rPr lang="de-CH" sz="3200" b="1" dirty="0">
                <a:solidFill>
                  <a:srgbClr val="FFFF00"/>
                </a:solidFill>
                <a:effectLst>
                  <a:outerShdw blurRad="38100" dist="38100" dir="2700000" algn="tl">
                    <a:srgbClr val="000000">
                      <a:alpha val="43137"/>
                    </a:srgbClr>
                  </a:outerShdw>
                </a:effectLst>
              </a:rPr>
              <a:t>Ungewollte Ereignisse</a:t>
            </a:r>
          </a:p>
          <a:p>
            <a:endParaRPr lang="de-CH" sz="2400" b="1" dirty="0">
              <a:solidFill>
                <a:schemeClr val="bg1"/>
              </a:solidFill>
            </a:endParaRPr>
          </a:p>
          <a:p>
            <a:endParaRPr lang="de-CH" sz="2400" b="1" dirty="0">
              <a:solidFill>
                <a:schemeClr val="bg1"/>
              </a:solidFill>
            </a:endParaRPr>
          </a:p>
          <a:p>
            <a:pPr marL="342900" indent="-342900">
              <a:buFont typeface="Arial" panose="020B0604020202020204" pitchFamily="34" charset="0"/>
              <a:buChar char="•"/>
            </a:pPr>
            <a:r>
              <a:rPr lang="de-CH" sz="2400" b="1" dirty="0">
                <a:solidFill>
                  <a:schemeClr val="bg1"/>
                </a:solidFill>
              </a:rPr>
              <a:t>Tierausbruch</a:t>
            </a:r>
          </a:p>
          <a:p>
            <a:pPr marL="342900" indent="-342900">
              <a:buFont typeface="Arial" panose="020B0604020202020204" pitchFamily="34" charset="0"/>
              <a:buChar char="•"/>
            </a:pPr>
            <a:endParaRPr lang="de-CH" sz="2400" b="1" dirty="0">
              <a:solidFill>
                <a:schemeClr val="bg1"/>
              </a:solidFill>
            </a:endParaRPr>
          </a:p>
          <a:p>
            <a:pPr marL="342900" indent="-342900">
              <a:buFont typeface="Arial" panose="020B0604020202020204" pitchFamily="34" charset="0"/>
              <a:buChar char="•"/>
            </a:pPr>
            <a:r>
              <a:rPr lang="de-CH" sz="2400" b="1" dirty="0">
                <a:solidFill>
                  <a:schemeClr val="bg1"/>
                </a:solidFill>
              </a:rPr>
              <a:t>Unfälle mit Besuchern – Arbeitskollegen</a:t>
            </a:r>
          </a:p>
          <a:p>
            <a:pPr marL="342900" indent="-342900">
              <a:buFont typeface="Arial" panose="020B0604020202020204" pitchFamily="34" charset="0"/>
              <a:buChar char="•"/>
            </a:pPr>
            <a:endParaRPr lang="de-CH" sz="2400" b="1" dirty="0">
              <a:solidFill>
                <a:schemeClr val="bg1"/>
              </a:solidFill>
            </a:endParaRPr>
          </a:p>
          <a:p>
            <a:pPr marL="342900" indent="-342900">
              <a:buFont typeface="Arial" panose="020B0604020202020204" pitchFamily="34" charset="0"/>
              <a:buChar char="•"/>
            </a:pPr>
            <a:r>
              <a:rPr lang="de-CH" sz="2400" b="1" dirty="0">
                <a:solidFill>
                  <a:schemeClr val="bg1"/>
                </a:solidFill>
              </a:rPr>
              <a:t>Feuer</a:t>
            </a:r>
          </a:p>
          <a:p>
            <a:pPr marL="342900" indent="-342900">
              <a:buFont typeface="Arial" panose="020B0604020202020204" pitchFamily="34" charset="0"/>
              <a:buChar char="•"/>
            </a:pPr>
            <a:endParaRPr lang="de-CH" sz="2400" b="1" dirty="0">
              <a:solidFill>
                <a:schemeClr val="bg1"/>
              </a:solidFill>
            </a:endParaRPr>
          </a:p>
          <a:p>
            <a:pPr marL="342900" indent="-342900">
              <a:buFont typeface="Arial" panose="020B0604020202020204" pitchFamily="34" charset="0"/>
              <a:buChar char="•"/>
            </a:pPr>
            <a:r>
              <a:rPr lang="de-CH" sz="2400" b="1" dirty="0">
                <a:solidFill>
                  <a:schemeClr val="bg1"/>
                </a:solidFill>
              </a:rPr>
              <a:t>Wasser</a:t>
            </a:r>
          </a:p>
          <a:p>
            <a:pPr marL="342900" indent="-342900">
              <a:buFont typeface="Arial" panose="020B0604020202020204" pitchFamily="34" charset="0"/>
              <a:buChar char="•"/>
            </a:pPr>
            <a:endParaRPr lang="de-CH" sz="2400" b="1" dirty="0">
              <a:solidFill>
                <a:schemeClr val="bg1"/>
              </a:solidFill>
            </a:endParaRPr>
          </a:p>
          <a:p>
            <a:pPr marL="342900" indent="-342900">
              <a:buFont typeface="Arial" panose="020B0604020202020204" pitchFamily="34" charset="0"/>
              <a:buChar char="•"/>
            </a:pPr>
            <a:r>
              <a:rPr lang="de-CH" sz="2400" b="1" dirty="0">
                <a:solidFill>
                  <a:schemeClr val="bg1"/>
                </a:solidFill>
              </a:rPr>
              <a:t>Sturm / Unwetter</a:t>
            </a:r>
          </a:p>
          <a:p>
            <a:endParaRPr lang="de-CH" sz="2400" b="1" dirty="0">
              <a:solidFill>
                <a:schemeClr val="bg1"/>
              </a:solidFill>
            </a:endParaRPr>
          </a:p>
        </p:txBody>
      </p:sp>
    </p:spTree>
    <p:extLst>
      <p:ext uri="{BB962C8B-B14F-4D97-AF65-F5344CB8AC3E}">
        <p14:creationId xmlns:p14="http://schemas.microsoft.com/office/powerpoint/2010/main" val="1954618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885057D-DB0A-3B41-9046-4A05AE9C82B0}"/>
              </a:ext>
            </a:extLst>
          </p:cNvPr>
          <p:cNvSpPr txBox="1"/>
          <p:nvPr/>
        </p:nvSpPr>
        <p:spPr>
          <a:xfrm>
            <a:off x="3131840" y="188641"/>
            <a:ext cx="2592288" cy="584775"/>
          </a:xfrm>
          <a:prstGeom prst="rect">
            <a:avLst/>
          </a:prstGeom>
          <a:noFill/>
        </p:spPr>
        <p:txBody>
          <a:bodyPr wrap="square" rtlCol="0">
            <a:spAutoFit/>
          </a:bodyPr>
          <a:lstStyle/>
          <a:p>
            <a:pPr algn="ctr"/>
            <a:r>
              <a:rPr lang="de-DE" sz="3200" b="1" dirty="0">
                <a:solidFill>
                  <a:srgbClr val="FFFF00"/>
                </a:solidFill>
              </a:rPr>
              <a:t>Tierausbruch</a:t>
            </a:r>
          </a:p>
        </p:txBody>
      </p:sp>
      <p:pic>
        <p:nvPicPr>
          <p:cNvPr id="4" name="Grafik 3">
            <a:extLst>
              <a:ext uri="{FF2B5EF4-FFF2-40B4-BE49-F238E27FC236}">
                <a16:creationId xmlns:a16="http://schemas.microsoft.com/office/drawing/2014/main" id="{A0118516-96B0-8C46-B76B-33BC3B366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623" y="908720"/>
            <a:ext cx="6718753" cy="5688632"/>
          </a:xfrm>
          <a:prstGeom prst="rect">
            <a:avLst/>
          </a:prstGeom>
        </p:spPr>
      </p:pic>
      <p:pic>
        <p:nvPicPr>
          <p:cNvPr id="5" name="Grafik 4">
            <a:extLst>
              <a:ext uri="{FF2B5EF4-FFF2-40B4-BE49-F238E27FC236}">
                <a16:creationId xmlns:a16="http://schemas.microsoft.com/office/drawing/2014/main" id="{1BD2C5BA-4C0D-9D46-80EB-89C37D4B0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623" y="908720"/>
            <a:ext cx="6718753" cy="5688632"/>
          </a:xfrm>
          <a:prstGeom prst="rect">
            <a:avLst/>
          </a:prstGeom>
        </p:spPr>
      </p:pic>
    </p:spTree>
    <p:extLst>
      <p:ext uri="{BB962C8B-B14F-4D97-AF65-F5344CB8AC3E}">
        <p14:creationId xmlns:p14="http://schemas.microsoft.com/office/powerpoint/2010/main" val="2916129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96732AE-BECE-C646-959A-67CC17382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98965"/>
            <a:ext cx="6480720" cy="3258027"/>
          </a:xfrm>
          <a:prstGeom prst="rect">
            <a:avLst/>
          </a:prstGeom>
        </p:spPr>
      </p:pic>
      <p:pic>
        <p:nvPicPr>
          <p:cNvPr id="6" name="Grafik 5">
            <a:extLst>
              <a:ext uri="{FF2B5EF4-FFF2-40B4-BE49-F238E27FC236}">
                <a16:creationId xmlns:a16="http://schemas.microsoft.com/office/drawing/2014/main" id="{EF0B5503-FFAC-C140-8670-D34ECE45B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60" y="3425172"/>
            <a:ext cx="6268392" cy="3302581"/>
          </a:xfrm>
          <a:prstGeom prst="rect">
            <a:avLst/>
          </a:prstGeom>
        </p:spPr>
      </p:pic>
    </p:spTree>
    <p:extLst>
      <p:ext uri="{BB962C8B-B14F-4D97-AF65-F5344CB8AC3E}">
        <p14:creationId xmlns:p14="http://schemas.microsoft.com/office/powerpoint/2010/main" val="582189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52AB3C6-1601-D54C-B42C-A7881C903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979" y="3513987"/>
            <a:ext cx="5485293" cy="3239503"/>
          </a:xfrm>
          <a:prstGeom prst="rect">
            <a:avLst/>
          </a:prstGeom>
        </p:spPr>
      </p:pic>
      <p:sp>
        <p:nvSpPr>
          <p:cNvPr id="2" name="Textfeld 1"/>
          <p:cNvSpPr txBox="1"/>
          <p:nvPr/>
        </p:nvSpPr>
        <p:spPr>
          <a:xfrm>
            <a:off x="323528" y="260648"/>
            <a:ext cx="8121711" cy="5816977"/>
          </a:xfrm>
          <a:prstGeom prst="rect">
            <a:avLst/>
          </a:prstGeom>
          <a:noFill/>
        </p:spPr>
        <p:txBody>
          <a:bodyPr wrap="none" rtlCol="0">
            <a:spAutoFit/>
          </a:bodyPr>
          <a:lstStyle/>
          <a:p>
            <a:r>
              <a:rPr lang="de-CH" sz="4000" b="1" dirty="0">
                <a:solidFill>
                  <a:srgbClr val="FFFF00"/>
                </a:solidFill>
                <a:effectLst>
                  <a:outerShdw blurRad="38100" dist="38100" dir="2700000" algn="tl">
                    <a:srgbClr val="000000">
                      <a:alpha val="43137"/>
                    </a:srgbClr>
                  </a:outerShdw>
                </a:effectLst>
              </a:rPr>
              <a:t>Tierausbruch</a:t>
            </a:r>
          </a:p>
          <a:p>
            <a:endParaRPr lang="de-CH" sz="2000" dirty="0">
              <a:solidFill>
                <a:schemeClr val="bg1"/>
              </a:solidFill>
            </a:endParaRPr>
          </a:p>
          <a:p>
            <a:pPr marL="342900" indent="-342900">
              <a:buFont typeface="Arial" panose="020B0604020202020204" pitchFamily="34" charset="0"/>
              <a:buChar char="•"/>
            </a:pPr>
            <a:r>
              <a:rPr lang="de-CH" sz="2000" dirty="0">
                <a:solidFill>
                  <a:schemeClr val="bg1"/>
                </a:solidFill>
              </a:rPr>
              <a:t>Sofort Vorgesetzter und Ausgänge informieren</a:t>
            </a:r>
          </a:p>
          <a:p>
            <a:pPr marL="342900" indent="-342900">
              <a:buFont typeface="Arial" panose="020B0604020202020204" pitchFamily="34" charset="0"/>
              <a:buChar char="•"/>
            </a:pPr>
            <a:r>
              <a:rPr lang="de-CH" sz="2000" dirty="0">
                <a:solidFill>
                  <a:schemeClr val="bg1"/>
                </a:solidFill>
              </a:rPr>
              <a:t>Türen - Fenster schliessen</a:t>
            </a:r>
          </a:p>
          <a:p>
            <a:pPr marL="342900" indent="-342900">
              <a:buFont typeface="Arial" panose="020B0604020202020204" pitchFamily="34" charset="0"/>
              <a:buChar char="•"/>
            </a:pPr>
            <a:r>
              <a:rPr lang="de-CH" sz="2000" dirty="0">
                <a:solidFill>
                  <a:schemeClr val="bg1"/>
                </a:solidFill>
              </a:rPr>
              <a:t>Falls möglich Tier mit Netz, Tüchern oder anderen Hilfsmitteln  einfangen</a:t>
            </a:r>
          </a:p>
          <a:p>
            <a:pPr marL="342900" indent="-342900">
              <a:buFont typeface="Arial" panose="020B0604020202020204" pitchFamily="34" charset="0"/>
              <a:buChar char="•"/>
            </a:pPr>
            <a:r>
              <a:rPr lang="de-CH" sz="2000" dirty="0">
                <a:solidFill>
                  <a:schemeClr val="bg1"/>
                </a:solidFill>
              </a:rPr>
              <a:t>Mit Wasserstrahl oder Besen zurücktreiben</a:t>
            </a:r>
          </a:p>
          <a:p>
            <a:pPr marL="342900" indent="-342900">
              <a:buFont typeface="Arial" panose="020B0604020202020204" pitchFamily="34" charset="0"/>
              <a:buChar char="•"/>
            </a:pPr>
            <a:r>
              <a:rPr lang="de-CH" sz="2000" dirty="0">
                <a:solidFill>
                  <a:schemeClr val="bg1"/>
                </a:solidFill>
              </a:rPr>
              <a:t>Situativ Tierarzt mit Blasrohr oder Narkosegewehr aufbieten</a:t>
            </a:r>
          </a:p>
          <a:p>
            <a:pPr marL="342900" indent="-342900">
              <a:buFont typeface="Arial" panose="020B0604020202020204" pitchFamily="34" charset="0"/>
              <a:buChar char="•"/>
            </a:pPr>
            <a:r>
              <a:rPr lang="de-CH" sz="2000" dirty="0">
                <a:solidFill>
                  <a:schemeClr val="bg1"/>
                </a:solidFill>
              </a:rPr>
              <a:t>Bei gefährlichen Tieren: Besucher in Häuser einschliessen</a:t>
            </a:r>
          </a:p>
          <a:p>
            <a:pPr marL="342900" indent="-342900">
              <a:buFont typeface="Arial" panose="020B0604020202020204" pitchFamily="34" charset="0"/>
              <a:buChar char="•"/>
            </a:pPr>
            <a:r>
              <a:rPr lang="de-CH" sz="2000" dirty="0">
                <a:solidFill>
                  <a:schemeClr val="bg1"/>
                </a:solidFill>
              </a:rPr>
              <a:t>Notfalls mit Gewehr Tier erlegen</a:t>
            </a:r>
          </a:p>
          <a:p>
            <a:endParaRPr lang="de-CH" sz="2000" dirty="0">
              <a:solidFill>
                <a:schemeClr val="bg1"/>
              </a:solidFill>
            </a:endParaRPr>
          </a:p>
          <a:p>
            <a:endParaRPr lang="de-CH" sz="2000" dirty="0">
              <a:solidFill>
                <a:schemeClr val="bg1"/>
              </a:solidFill>
            </a:endParaRPr>
          </a:p>
          <a:p>
            <a:endParaRPr lang="de-CH" sz="2000" dirty="0">
              <a:solidFill>
                <a:schemeClr val="bg1"/>
              </a:solidFill>
            </a:endParaRPr>
          </a:p>
          <a:p>
            <a:endParaRPr lang="de-CH" sz="2000" dirty="0">
              <a:solidFill>
                <a:schemeClr val="bg1"/>
              </a:solidFill>
            </a:endParaRPr>
          </a:p>
          <a:p>
            <a:endParaRPr lang="de-CH" sz="2000" dirty="0">
              <a:solidFill>
                <a:schemeClr val="bg1"/>
              </a:solidFill>
            </a:endParaRPr>
          </a:p>
          <a:p>
            <a:endParaRPr lang="de-CH" dirty="0">
              <a:solidFill>
                <a:schemeClr val="bg1"/>
              </a:solidFill>
            </a:endParaRPr>
          </a:p>
          <a:p>
            <a:pPr algn="ctr"/>
            <a:r>
              <a:rPr lang="de-CH" sz="5400" b="1" spc="300" dirty="0">
                <a:solidFill>
                  <a:srgbClr val="FF0000"/>
                </a:solidFill>
                <a:effectLst>
                  <a:outerShdw blurRad="38100" dist="38100" dir="2700000" algn="tl">
                    <a:srgbClr val="000000">
                      <a:alpha val="43137"/>
                    </a:srgbClr>
                  </a:outerShdw>
                </a:effectLst>
              </a:rPr>
              <a:t>Keine Eigengefährdung !</a:t>
            </a:r>
          </a:p>
        </p:txBody>
      </p:sp>
    </p:spTree>
    <p:extLst>
      <p:ext uri="{BB962C8B-B14F-4D97-AF65-F5344CB8AC3E}">
        <p14:creationId xmlns:p14="http://schemas.microsoft.com/office/powerpoint/2010/main" val="25148539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195736" y="1108476"/>
            <a:ext cx="5328592" cy="5416868"/>
          </a:xfrm>
          <a:prstGeom prst="rect">
            <a:avLst/>
          </a:prstGeom>
          <a:noFill/>
        </p:spPr>
        <p:txBody>
          <a:bodyPr wrap="square" rtlCol="0">
            <a:spAutoFit/>
          </a:bodyPr>
          <a:lstStyle/>
          <a:p>
            <a:pPr algn="ctr"/>
            <a:r>
              <a:rPr lang="de-CH" sz="3200" b="1" dirty="0">
                <a:solidFill>
                  <a:srgbClr val="FFFF00"/>
                </a:solidFill>
                <a:effectLst>
                  <a:outerShdw blurRad="38100" dist="38100" dir="2700000" algn="tl">
                    <a:srgbClr val="000000">
                      <a:alpha val="43137"/>
                    </a:srgbClr>
                  </a:outerShdw>
                </a:effectLst>
              </a:rPr>
              <a:t>Wichtig !!!</a:t>
            </a:r>
          </a:p>
          <a:p>
            <a:pPr algn="ctr"/>
            <a:endParaRPr lang="de-CH" sz="2000" spc="300" dirty="0">
              <a:solidFill>
                <a:schemeClr val="bg1"/>
              </a:solidFill>
            </a:endParaRPr>
          </a:p>
          <a:p>
            <a:pPr algn="ctr"/>
            <a:r>
              <a:rPr lang="de-CH" sz="2000" dirty="0">
                <a:solidFill>
                  <a:schemeClr val="bg1"/>
                </a:solidFill>
              </a:rPr>
              <a:t>Bei der Aktion ist nur einer der Chef </a:t>
            </a:r>
          </a:p>
          <a:p>
            <a:pPr algn="ctr"/>
            <a:endParaRPr lang="de-CH" sz="2000" dirty="0">
              <a:solidFill>
                <a:schemeClr val="bg1"/>
              </a:solidFill>
            </a:endParaRPr>
          </a:p>
          <a:p>
            <a:pPr algn="ctr"/>
            <a:r>
              <a:rPr lang="de-CH" sz="2000" dirty="0">
                <a:solidFill>
                  <a:schemeClr val="bg1"/>
                </a:solidFill>
              </a:rPr>
              <a:t>Nur dieser hat bei der laufenden Aktion das sagen </a:t>
            </a:r>
          </a:p>
          <a:p>
            <a:pPr algn="ctr"/>
            <a:r>
              <a:rPr lang="de-CH" sz="2000" b="1" dirty="0">
                <a:solidFill>
                  <a:schemeClr val="bg1"/>
                </a:solidFill>
              </a:rPr>
              <a:t>wer – wie – was – wo</a:t>
            </a:r>
          </a:p>
          <a:p>
            <a:pPr algn="ctr"/>
            <a:endParaRPr lang="de-CH" sz="2000" b="1" dirty="0">
              <a:solidFill>
                <a:schemeClr val="bg1"/>
              </a:solidFill>
            </a:endParaRPr>
          </a:p>
          <a:p>
            <a:pPr algn="ctr"/>
            <a:r>
              <a:rPr lang="de-CH" sz="2000" dirty="0">
                <a:solidFill>
                  <a:schemeClr val="bg1"/>
                </a:solidFill>
              </a:rPr>
              <a:t>Diese Person muss nicht die Ranghöchste aber die </a:t>
            </a:r>
          </a:p>
          <a:p>
            <a:pPr algn="ctr"/>
            <a:r>
              <a:rPr lang="de-CH" sz="2000" dirty="0">
                <a:solidFill>
                  <a:schemeClr val="bg1"/>
                </a:solidFill>
              </a:rPr>
              <a:t>Erfahrenste sein</a:t>
            </a:r>
          </a:p>
          <a:p>
            <a:pPr algn="ctr"/>
            <a:endParaRPr lang="de-CH" sz="2000" dirty="0">
              <a:solidFill>
                <a:schemeClr val="bg1"/>
              </a:solidFill>
            </a:endParaRPr>
          </a:p>
          <a:p>
            <a:pPr algn="ctr"/>
            <a:r>
              <a:rPr lang="de-CH" sz="2000" dirty="0">
                <a:solidFill>
                  <a:schemeClr val="bg1"/>
                </a:solidFill>
              </a:rPr>
              <a:t>Fangaktion vorgängig klar absprechen</a:t>
            </a:r>
          </a:p>
          <a:p>
            <a:pPr algn="ctr"/>
            <a:endParaRPr lang="de-CH" sz="2000" dirty="0">
              <a:solidFill>
                <a:schemeClr val="bg1"/>
              </a:solidFill>
            </a:endParaRPr>
          </a:p>
          <a:p>
            <a:pPr algn="ctr"/>
            <a:r>
              <a:rPr lang="de-CH" sz="2000" dirty="0">
                <a:solidFill>
                  <a:schemeClr val="bg1"/>
                </a:solidFill>
              </a:rPr>
              <a:t>Versichern das alle Helfer ihre Aufgabe kennen</a:t>
            </a:r>
          </a:p>
          <a:p>
            <a:pPr algn="ctr"/>
            <a:endParaRPr lang="de-CH" sz="1600" dirty="0">
              <a:solidFill>
                <a:schemeClr val="bg1"/>
              </a:solidFill>
            </a:endParaRPr>
          </a:p>
          <a:p>
            <a:pPr algn="ctr"/>
            <a:r>
              <a:rPr lang="de-CH" b="1" dirty="0">
                <a:solidFill>
                  <a:schemeClr val="bg1"/>
                </a:solidFill>
              </a:rPr>
              <a:t>Nur einer ist der «</a:t>
            </a:r>
            <a:r>
              <a:rPr lang="de-CH" b="1" dirty="0" err="1">
                <a:solidFill>
                  <a:schemeClr val="bg1"/>
                </a:solidFill>
              </a:rPr>
              <a:t>Tätschmeischter</a:t>
            </a:r>
            <a:r>
              <a:rPr lang="de-CH" b="1" dirty="0">
                <a:solidFill>
                  <a:schemeClr val="bg1"/>
                </a:solidFill>
              </a:rPr>
              <a:t>»</a:t>
            </a:r>
          </a:p>
        </p:txBody>
      </p:sp>
      <p:pic>
        <p:nvPicPr>
          <p:cNvPr id="5" name="Grafik 4">
            <a:extLst>
              <a:ext uri="{FF2B5EF4-FFF2-40B4-BE49-F238E27FC236}">
                <a16:creationId xmlns:a16="http://schemas.microsoft.com/office/drawing/2014/main" id="{AA35A363-E4D3-3A40-9162-08C11A4DF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394821"/>
            <a:ext cx="5148161" cy="5554459"/>
          </a:xfrm>
          <a:prstGeom prst="rect">
            <a:avLst/>
          </a:prstGeom>
        </p:spPr>
      </p:pic>
    </p:spTree>
    <p:extLst>
      <p:ext uri="{BB962C8B-B14F-4D97-AF65-F5344CB8AC3E}">
        <p14:creationId xmlns:p14="http://schemas.microsoft.com/office/powerpoint/2010/main" val="137832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C050276-35CC-0E41-9439-052C609EA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96" y="1066800"/>
            <a:ext cx="8953500" cy="5029200"/>
          </a:xfrm>
          <a:prstGeom prst="rect">
            <a:avLst/>
          </a:prstGeom>
        </p:spPr>
      </p:pic>
    </p:spTree>
    <p:extLst>
      <p:ext uri="{BB962C8B-B14F-4D97-AF65-F5344CB8AC3E}">
        <p14:creationId xmlns:p14="http://schemas.microsoft.com/office/powerpoint/2010/main" val="1793027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6" y="260648"/>
            <a:ext cx="8324843" cy="2708434"/>
          </a:xfrm>
          <a:prstGeom prst="rect">
            <a:avLst/>
          </a:prstGeom>
          <a:noFill/>
        </p:spPr>
        <p:txBody>
          <a:bodyPr wrap="none" rtlCol="0">
            <a:spAutoFit/>
          </a:bodyPr>
          <a:lstStyle/>
          <a:p>
            <a:r>
              <a:rPr lang="de-CH" sz="3200" b="1" dirty="0">
                <a:solidFill>
                  <a:srgbClr val="FFFF00"/>
                </a:solidFill>
                <a:effectLst>
                  <a:outerShdw blurRad="38100" dist="38100" dir="2700000" algn="tl">
                    <a:srgbClr val="000000">
                      <a:alpha val="43137"/>
                    </a:srgbClr>
                  </a:outerShdw>
                </a:effectLst>
              </a:rPr>
              <a:t>Vorausschauende Organisation</a:t>
            </a:r>
          </a:p>
          <a:p>
            <a:endParaRPr lang="de-CH" dirty="0">
              <a:solidFill>
                <a:schemeClr val="bg1"/>
              </a:solidFill>
            </a:endParaRPr>
          </a:p>
          <a:p>
            <a:pPr marL="342900" indent="-342900">
              <a:buFont typeface="Arial" panose="020B0604020202020204" pitchFamily="34" charset="0"/>
              <a:buChar char="•"/>
            </a:pPr>
            <a:r>
              <a:rPr lang="de-CH" sz="2400" dirty="0">
                <a:solidFill>
                  <a:schemeClr val="bg1"/>
                </a:solidFill>
              </a:rPr>
              <a:t>Transportkiste, Anhänger, interne Transportmittel organisieren</a:t>
            </a:r>
          </a:p>
          <a:p>
            <a:pPr marL="342900" indent="-342900">
              <a:buFont typeface="Arial" panose="020B0604020202020204" pitchFamily="34" charset="0"/>
              <a:buChar char="•"/>
            </a:pPr>
            <a:r>
              <a:rPr lang="de-CH" sz="2400" dirty="0">
                <a:solidFill>
                  <a:schemeClr val="bg1"/>
                </a:solidFill>
              </a:rPr>
              <a:t>Grosstierrettung</a:t>
            </a:r>
          </a:p>
          <a:p>
            <a:pPr marL="342900" indent="-342900">
              <a:buFont typeface="Arial" panose="020B0604020202020204" pitchFamily="34" charset="0"/>
              <a:buChar char="•"/>
            </a:pPr>
            <a:r>
              <a:rPr lang="de-CH" sz="2400" dirty="0">
                <a:solidFill>
                  <a:schemeClr val="bg1"/>
                </a:solidFill>
              </a:rPr>
              <a:t>Hilfspersonen – informieren über Hilfsmaterial</a:t>
            </a:r>
          </a:p>
          <a:p>
            <a:pPr marL="342900" indent="-342900">
              <a:buFont typeface="Arial" panose="020B0604020202020204" pitchFamily="34" charset="0"/>
              <a:buChar char="•"/>
            </a:pPr>
            <a:r>
              <a:rPr lang="de-CH" sz="2400" dirty="0">
                <a:solidFill>
                  <a:schemeClr val="bg1"/>
                </a:solidFill>
              </a:rPr>
              <a:t>Fangnetzte – Besen – Laubrechen – Handschuhe – Tücher usw.</a:t>
            </a:r>
          </a:p>
          <a:p>
            <a:pPr marL="342900" indent="-342900">
              <a:buFont typeface="Arial" panose="020B0604020202020204" pitchFamily="34" charset="0"/>
              <a:buChar char="•"/>
            </a:pPr>
            <a:r>
              <a:rPr lang="de-CH" sz="2400" dirty="0">
                <a:solidFill>
                  <a:schemeClr val="bg1"/>
                </a:solidFill>
              </a:rPr>
              <a:t>Helfer tragen gutes Schuhwerk</a:t>
            </a:r>
          </a:p>
        </p:txBody>
      </p:sp>
      <p:pic>
        <p:nvPicPr>
          <p:cNvPr id="4" name="Grafik 3">
            <a:extLst>
              <a:ext uri="{FF2B5EF4-FFF2-40B4-BE49-F238E27FC236}">
                <a16:creationId xmlns:a16="http://schemas.microsoft.com/office/drawing/2014/main" id="{EF583ACE-B55B-3F4D-B186-2C75FD6B4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3068959"/>
            <a:ext cx="7128792" cy="3722543"/>
          </a:xfrm>
          <a:prstGeom prst="rect">
            <a:avLst/>
          </a:prstGeom>
        </p:spPr>
      </p:pic>
    </p:spTree>
    <p:extLst>
      <p:ext uri="{BB962C8B-B14F-4D97-AF65-F5344CB8AC3E}">
        <p14:creationId xmlns:p14="http://schemas.microsoft.com/office/powerpoint/2010/main" val="3931269521"/>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44624"/>
            <a:ext cx="4406143" cy="1261884"/>
          </a:xfrm>
          <a:prstGeom prst="rect">
            <a:avLst/>
          </a:prstGeom>
          <a:noFill/>
        </p:spPr>
        <p:txBody>
          <a:bodyPr wrap="none" rtlCol="0">
            <a:spAutoFit/>
          </a:bodyPr>
          <a:lstStyle/>
          <a:p>
            <a:r>
              <a:rPr lang="de-CH" sz="2800" b="1" dirty="0">
                <a:solidFill>
                  <a:srgbClr val="FFFF00"/>
                </a:solidFill>
                <a:effectLst>
                  <a:outerShdw blurRad="38100" dist="38100" dir="2700000" algn="tl">
                    <a:srgbClr val="000000">
                      <a:alpha val="43137"/>
                    </a:srgbClr>
                  </a:outerShdw>
                </a:effectLst>
                <a:latin typeface="+mj-lt"/>
              </a:rPr>
              <a:t>Wichti</a:t>
            </a:r>
            <a:r>
              <a:rPr lang="de-CH" sz="2800" b="1" spc="600" dirty="0">
                <a:solidFill>
                  <a:srgbClr val="FFFF00"/>
                </a:solidFill>
                <a:effectLst>
                  <a:outerShdw blurRad="38100" dist="38100" dir="2700000" algn="tl">
                    <a:srgbClr val="000000">
                      <a:alpha val="43137"/>
                    </a:srgbClr>
                  </a:outerShdw>
                </a:effectLst>
                <a:latin typeface="+mj-lt"/>
              </a:rPr>
              <a:t>g !</a:t>
            </a:r>
            <a:endParaRPr lang="de-CH" sz="2000" dirty="0">
              <a:solidFill>
                <a:schemeClr val="bg1"/>
              </a:solidFill>
            </a:endParaRPr>
          </a:p>
          <a:p>
            <a:pPr marL="342900" indent="-342900">
              <a:buFont typeface="Arial" panose="020B0604020202020204" pitchFamily="34" charset="0"/>
              <a:buChar char="•"/>
            </a:pPr>
            <a:r>
              <a:rPr lang="de-CH" sz="2400" dirty="0">
                <a:solidFill>
                  <a:schemeClr val="bg1"/>
                </a:solidFill>
              </a:rPr>
              <a:t>Sicherheit für Mensch und Tier</a:t>
            </a:r>
          </a:p>
          <a:p>
            <a:pPr marL="342900" indent="-342900">
              <a:buFont typeface="Arial" panose="020B0604020202020204" pitchFamily="34" charset="0"/>
              <a:buChar char="•"/>
            </a:pPr>
            <a:r>
              <a:rPr lang="de-CH" sz="2400" dirty="0">
                <a:solidFill>
                  <a:schemeClr val="bg1"/>
                </a:solidFill>
              </a:rPr>
              <a:t>Stress und Panik vermeiden</a:t>
            </a:r>
          </a:p>
        </p:txBody>
      </p:sp>
      <p:sp>
        <p:nvSpPr>
          <p:cNvPr id="4" name="Textfeld 3"/>
          <p:cNvSpPr txBox="1"/>
          <p:nvPr/>
        </p:nvSpPr>
        <p:spPr>
          <a:xfrm>
            <a:off x="4394102" y="3335501"/>
            <a:ext cx="4769246" cy="3477875"/>
          </a:xfrm>
          <a:prstGeom prst="rect">
            <a:avLst/>
          </a:prstGeom>
          <a:noFill/>
        </p:spPr>
        <p:txBody>
          <a:bodyPr wrap="square" rtlCol="0">
            <a:spAutoFit/>
          </a:bodyPr>
          <a:lstStyle/>
          <a:p>
            <a:r>
              <a:rPr lang="de-CH" sz="2800" b="1" dirty="0">
                <a:solidFill>
                  <a:srgbClr val="FFFF00"/>
                </a:solidFill>
                <a:effectLst>
                  <a:outerShdw blurRad="38100" dist="38100" dir="2700000" algn="tl">
                    <a:srgbClr val="000000">
                      <a:alpha val="43137"/>
                    </a:srgbClr>
                  </a:outerShdw>
                </a:effectLst>
                <a:latin typeface="+mj-lt"/>
              </a:rPr>
              <a:t>Nach dem Einfangen</a:t>
            </a:r>
          </a:p>
          <a:p>
            <a:pPr marL="342900" indent="-342900">
              <a:buFont typeface="Arial" panose="020B0604020202020204" pitchFamily="34" charset="0"/>
              <a:buChar char="•"/>
            </a:pPr>
            <a:r>
              <a:rPr lang="de-CH" sz="2400" dirty="0">
                <a:solidFill>
                  <a:schemeClr val="bg1"/>
                </a:solidFill>
              </a:rPr>
              <a:t>Das Tier in eine ruhige Boxe umsetzen</a:t>
            </a:r>
          </a:p>
          <a:p>
            <a:pPr marL="342900" indent="-342900">
              <a:buFont typeface="Arial" panose="020B0604020202020204" pitchFamily="34" charset="0"/>
              <a:buChar char="•"/>
            </a:pPr>
            <a:r>
              <a:rPr lang="de-CH" sz="2400" dirty="0">
                <a:solidFill>
                  <a:schemeClr val="bg1"/>
                </a:solidFill>
              </a:rPr>
              <a:t>Beobachten und möglichst einen Tierarzt zur Kontrolle beiziehen</a:t>
            </a:r>
          </a:p>
          <a:p>
            <a:pPr marL="342900" indent="-342900">
              <a:buFont typeface="Arial" panose="020B0604020202020204" pitchFamily="34" charset="0"/>
              <a:buChar char="•"/>
            </a:pPr>
            <a:r>
              <a:rPr lang="de-CH" sz="2400" dirty="0">
                <a:solidFill>
                  <a:schemeClr val="bg1"/>
                </a:solidFill>
              </a:rPr>
              <a:t>Vorgesetzte über die Aktion informieren</a:t>
            </a:r>
          </a:p>
          <a:p>
            <a:pPr marL="342900" indent="-342900">
              <a:buFont typeface="Arial" panose="020B0604020202020204" pitchFamily="34" charset="0"/>
              <a:buChar char="•"/>
            </a:pPr>
            <a:r>
              <a:rPr lang="de-CH" sz="2400" dirty="0">
                <a:solidFill>
                  <a:schemeClr val="bg1"/>
                </a:solidFill>
              </a:rPr>
              <a:t>Ausgänge wieder informieren</a:t>
            </a:r>
          </a:p>
          <a:p>
            <a:pPr marL="342900" indent="-342900">
              <a:buFont typeface="Arial" panose="020B0604020202020204" pitchFamily="34" charset="0"/>
              <a:buChar char="•"/>
            </a:pPr>
            <a:r>
              <a:rPr lang="de-CH" sz="2400" dirty="0">
                <a:solidFill>
                  <a:schemeClr val="bg1"/>
                </a:solidFill>
              </a:rPr>
              <a:t>Keine Information an Fremde</a:t>
            </a:r>
          </a:p>
        </p:txBody>
      </p:sp>
      <p:pic>
        <p:nvPicPr>
          <p:cNvPr id="6" name="Grafik 5">
            <a:extLst>
              <a:ext uri="{FF2B5EF4-FFF2-40B4-BE49-F238E27FC236}">
                <a16:creationId xmlns:a16="http://schemas.microsoft.com/office/drawing/2014/main" id="{AAA3ACE5-B0B9-8E45-A79D-DCA97AD10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0280" y="110257"/>
            <a:ext cx="4300325" cy="3225244"/>
          </a:xfrm>
          <a:prstGeom prst="rect">
            <a:avLst/>
          </a:prstGeom>
        </p:spPr>
      </p:pic>
      <p:sp>
        <p:nvSpPr>
          <p:cNvPr id="11" name="Textfeld 10">
            <a:extLst>
              <a:ext uri="{FF2B5EF4-FFF2-40B4-BE49-F238E27FC236}">
                <a16:creationId xmlns:a16="http://schemas.microsoft.com/office/drawing/2014/main" id="{94E33CF3-00FB-554A-9B30-4B2E4AC858E4}"/>
              </a:ext>
            </a:extLst>
          </p:cNvPr>
          <p:cNvSpPr txBox="1"/>
          <p:nvPr/>
        </p:nvSpPr>
        <p:spPr>
          <a:xfrm>
            <a:off x="378372" y="5202621"/>
            <a:ext cx="184731" cy="369332"/>
          </a:xfrm>
          <a:prstGeom prst="rect">
            <a:avLst/>
          </a:prstGeom>
          <a:noFill/>
        </p:spPr>
        <p:txBody>
          <a:bodyPr wrap="none" rtlCol="0">
            <a:spAutoFit/>
          </a:bodyPr>
          <a:lstStyle/>
          <a:p>
            <a:endParaRPr lang="de-DE" dirty="0"/>
          </a:p>
        </p:txBody>
      </p:sp>
      <p:pic>
        <p:nvPicPr>
          <p:cNvPr id="15" name="Grafik 14">
            <a:extLst>
              <a:ext uri="{FF2B5EF4-FFF2-40B4-BE49-F238E27FC236}">
                <a16:creationId xmlns:a16="http://schemas.microsoft.com/office/drawing/2014/main" id="{E04FF60A-88A5-7C4C-BF96-4AA48A453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916" y="3711408"/>
            <a:ext cx="3446052" cy="3104551"/>
          </a:xfrm>
          <a:prstGeom prst="rect">
            <a:avLst/>
          </a:prstGeom>
        </p:spPr>
      </p:pic>
      <p:pic>
        <p:nvPicPr>
          <p:cNvPr id="13" name="Grafik 12">
            <a:extLst>
              <a:ext uri="{FF2B5EF4-FFF2-40B4-BE49-F238E27FC236}">
                <a16:creationId xmlns:a16="http://schemas.microsoft.com/office/drawing/2014/main" id="{6A60C31F-7802-7846-A182-C74411B3A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2" y="1251219"/>
            <a:ext cx="3403600" cy="2603500"/>
          </a:xfrm>
          <a:prstGeom prst="rect">
            <a:avLst/>
          </a:prstGeom>
        </p:spPr>
      </p:pic>
    </p:spTree>
    <p:extLst>
      <p:ext uri="{BB962C8B-B14F-4D97-AF65-F5344CB8AC3E}">
        <p14:creationId xmlns:p14="http://schemas.microsoft.com/office/powerpoint/2010/main" val="2363892801"/>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6" y="116632"/>
            <a:ext cx="8544711" cy="3847207"/>
          </a:xfrm>
          <a:prstGeom prst="rect">
            <a:avLst/>
          </a:prstGeom>
          <a:noFill/>
        </p:spPr>
        <p:txBody>
          <a:bodyPr wrap="none" rtlCol="0">
            <a:spAutoFit/>
          </a:bodyPr>
          <a:lstStyle/>
          <a:p>
            <a:r>
              <a:rPr lang="de-CH" sz="2800" b="1" spc="600" dirty="0">
                <a:solidFill>
                  <a:srgbClr val="FFFF00"/>
                </a:solidFill>
                <a:effectLst>
                  <a:outerShdw blurRad="38100" dist="38100" dir="2700000" algn="tl">
                    <a:srgbClr val="000000">
                      <a:alpha val="43137"/>
                    </a:srgbClr>
                  </a:outerShdw>
                </a:effectLst>
                <a:latin typeface="+mj-lt"/>
              </a:rPr>
              <a:t>Sicherheit und Gefahren für Besucher</a:t>
            </a:r>
          </a:p>
          <a:p>
            <a:endParaRPr lang="de-CH" dirty="0">
              <a:solidFill>
                <a:schemeClr val="bg1"/>
              </a:solidFill>
            </a:endParaRPr>
          </a:p>
          <a:p>
            <a:pPr marL="342900" indent="-342900">
              <a:buFont typeface="Arial" panose="020B0604020202020204" pitchFamily="34" charset="0"/>
              <a:buChar char="•"/>
            </a:pPr>
            <a:r>
              <a:rPr lang="de-CH" sz="2400" dirty="0" err="1">
                <a:solidFill>
                  <a:schemeClr val="bg1"/>
                </a:solidFill>
              </a:rPr>
              <a:t>Abschrankungen</a:t>
            </a:r>
            <a:endParaRPr lang="de-CH" sz="2400" dirty="0">
              <a:solidFill>
                <a:schemeClr val="bg1"/>
              </a:solidFill>
            </a:endParaRPr>
          </a:p>
          <a:p>
            <a:pPr marL="342900" indent="-342900">
              <a:buFont typeface="Arial" panose="020B0604020202020204" pitchFamily="34" charset="0"/>
              <a:buChar char="•"/>
            </a:pPr>
            <a:r>
              <a:rPr lang="de-CH" sz="2400" dirty="0">
                <a:solidFill>
                  <a:schemeClr val="bg1"/>
                </a:solidFill>
              </a:rPr>
              <a:t>Strassen u. Fahrzeuge</a:t>
            </a:r>
          </a:p>
          <a:p>
            <a:pPr marL="342900" indent="-342900">
              <a:buFont typeface="Arial" panose="020B0604020202020204" pitchFamily="34" charset="0"/>
              <a:buChar char="•"/>
            </a:pPr>
            <a:r>
              <a:rPr lang="de-CH" sz="2400" dirty="0">
                <a:solidFill>
                  <a:schemeClr val="bg1"/>
                </a:solidFill>
              </a:rPr>
              <a:t>Erlebniswege</a:t>
            </a:r>
          </a:p>
          <a:p>
            <a:pPr marL="342900" indent="-342900">
              <a:buFont typeface="Arial" panose="020B0604020202020204" pitchFamily="34" charset="0"/>
              <a:buChar char="•"/>
            </a:pPr>
            <a:r>
              <a:rPr lang="de-CH" sz="2400" dirty="0">
                <a:solidFill>
                  <a:schemeClr val="bg1"/>
                </a:solidFill>
              </a:rPr>
              <a:t>Freilaufende Tiere</a:t>
            </a:r>
          </a:p>
          <a:p>
            <a:pPr marL="342900" indent="-342900">
              <a:buFont typeface="Arial" panose="020B0604020202020204" pitchFamily="34" charset="0"/>
              <a:buChar char="•"/>
            </a:pPr>
            <a:r>
              <a:rPr lang="de-CH" sz="2400" dirty="0">
                <a:solidFill>
                  <a:schemeClr val="bg1"/>
                </a:solidFill>
              </a:rPr>
              <a:t>Gehege Umgebung</a:t>
            </a:r>
          </a:p>
          <a:p>
            <a:pPr marL="342900" indent="-342900">
              <a:buFont typeface="Arial" panose="020B0604020202020204" pitchFamily="34" charset="0"/>
              <a:buChar char="•"/>
            </a:pPr>
            <a:r>
              <a:rPr lang="de-CH" sz="2400" dirty="0">
                <a:solidFill>
                  <a:schemeClr val="bg1"/>
                </a:solidFill>
              </a:rPr>
              <a:t>Besucher</a:t>
            </a:r>
          </a:p>
          <a:p>
            <a:endParaRPr lang="de-CH" dirty="0"/>
          </a:p>
          <a:p>
            <a:endParaRPr lang="de-CH" dirty="0"/>
          </a:p>
          <a:p>
            <a:endParaRPr lang="de-CH" dirty="0"/>
          </a:p>
        </p:txBody>
      </p:sp>
      <p:pic>
        <p:nvPicPr>
          <p:cNvPr id="5" name="Grafik 4">
            <a:extLst>
              <a:ext uri="{FF2B5EF4-FFF2-40B4-BE49-F238E27FC236}">
                <a16:creationId xmlns:a16="http://schemas.microsoft.com/office/drawing/2014/main" id="{9A23DC61-8A27-A740-9353-9A3D06485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002" y="4149080"/>
            <a:ext cx="6265350" cy="2592288"/>
          </a:xfrm>
          <a:prstGeom prst="rect">
            <a:avLst/>
          </a:prstGeom>
        </p:spPr>
      </p:pic>
      <p:pic>
        <p:nvPicPr>
          <p:cNvPr id="7" name="Grafik 6">
            <a:extLst>
              <a:ext uri="{FF2B5EF4-FFF2-40B4-BE49-F238E27FC236}">
                <a16:creationId xmlns:a16="http://schemas.microsoft.com/office/drawing/2014/main" id="{2C601CE6-1A86-1348-A6B7-5B122EE19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896" y="764704"/>
            <a:ext cx="4860540" cy="3240360"/>
          </a:xfrm>
          <a:prstGeom prst="rect">
            <a:avLst/>
          </a:prstGeom>
        </p:spPr>
      </p:pic>
    </p:spTree>
    <p:extLst>
      <p:ext uri="{BB962C8B-B14F-4D97-AF65-F5344CB8AC3E}">
        <p14:creationId xmlns:p14="http://schemas.microsoft.com/office/powerpoint/2010/main" val="733572374"/>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188640"/>
            <a:ext cx="4176464" cy="3293209"/>
          </a:xfrm>
          <a:prstGeom prst="rect">
            <a:avLst/>
          </a:prstGeom>
          <a:noFill/>
        </p:spPr>
        <p:txBody>
          <a:bodyPr wrap="square" rtlCol="0">
            <a:spAutoFit/>
          </a:bodyPr>
          <a:lstStyle/>
          <a:p>
            <a:r>
              <a:rPr lang="de-CH" sz="3200" b="1" dirty="0">
                <a:solidFill>
                  <a:srgbClr val="FFFF00"/>
                </a:solidFill>
                <a:effectLst>
                  <a:outerShdw blurRad="38100" dist="38100" dir="2700000" algn="tl">
                    <a:srgbClr val="000000">
                      <a:alpha val="43137"/>
                    </a:srgbClr>
                  </a:outerShdw>
                </a:effectLst>
                <a:latin typeface="+mj-lt"/>
              </a:rPr>
              <a:t>Gefahren für Mitarbeiter</a:t>
            </a:r>
          </a:p>
          <a:p>
            <a:endParaRPr lang="de-CH" sz="2400" dirty="0">
              <a:solidFill>
                <a:schemeClr val="bg1"/>
              </a:solidFill>
            </a:endParaRPr>
          </a:p>
          <a:p>
            <a:pPr marL="342900" indent="-342900">
              <a:buFont typeface="Arial" panose="020B0604020202020204" pitchFamily="34" charset="0"/>
              <a:buChar char="•"/>
            </a:pPr>
            <a:r>
              <a:rPr lang="de-CH" sz="2400" dirty="0">
                <a:solidFill>
                  <a:schemeClr val="bg1"/>
                </a:solidFill>
              </a:rPr>
              <a:t>Am Arbeitsplatz Ordnung halten</a:t>
            </a:r>
          </a:p>
          <a:p>
            <a:pPr marL="342900" indent="-342900">
              <a:buFont typeface="Arial" panose="020B0604020202020204" pitchFamily="34" charset="0"/>
              <a:buChar char="•"/>
            </a:pPr>
            <a:r>
              <a:rPr lang="de-CH" sz="2400" dirty="0">
                <a:solidFill>
                  <a:schemeClr val="bg1"/>
                </a:solidFill>
              </a:rPr>
              <a:t>Heben von Lasten</a:t>
            </a:r>
          </a:p>
          <a:p>
            <a:pPr marL="342900" indent="-342900">
              <a:buFont typeface="Arial" panose="020B0604020202020204" pitchFamily="34" charset="0"/>
              <a:buChar char="•"/>
            </a:pPr>
            <a:r>
              <a:rPr lang="de-CH" sz="2400" dirty="0">
                <a:solidFill>
                  <a:schemeClr val="bg1"/>
                </a:solidFill>
              </a:rPr>
              <a:t>Fahren von Fahrzeugen</a:t>
            </a:r>
          </a:p>
          <a:p>
            <a:pPr marL="342900" indent="-342900">
              <a:buFont typeface="Arial" panose="020B0604020202020204" pitchFamily="34" charset="0"/>
              <a:buChar char="•"/>
            </a:pPr>
            <a:r>
              <a:rPr lang="de-CH" sz="2400" dirty="0">
                <a:solidFill>
                  <a:schemeClr val="bg1"/>
                </a:solidFill>
              </a:rPr>
              <a:t>Umgang mit Tieren</a:t>
            </a:r>
          </a:p>
        </p:txBody>
      </p:sp>
      <p:pic>
        <p:nvPicPr>
          <p:cNvPr id="6" name="Grafik 5">
            <a:extLst>
              <a:ext uri="{FF2B5EF4-FFF2-40B4-BE49-F238E27FC236}">
                <a16:creationId xmlns:a16="http://schemas.microsoft.com/office/drawing/2014/main" id="{BDB19DAA-BDF6-484C-8D8E-0FD25C678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39286" y="853402"/>
            <a:ext cx="5318090" cy="3988567"/>
          </a:xfrm>
          <a:prstGeom prst="rect">
            <a:avLst/>
          </a:prstGeom>
        </p:spPr>
      </p:pic>
      <p:pic>
        <p:nvPicPr>
          <p:cNvPr id="4" name="Grafik 3">
            <a:extLst>
              <a:ext uri="{FF2B5EF4-FFF2-40B4-BE49-F238E27FC236}">
                <a16:creationId xmlns:a16="http://schemas.microsoft.com/office/drawing/2014/main" id="{DA56639F-4AAC-3B49-A9C7-4403E9625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3645024"/>
            <a:ext cx="6334758" cy="3024336"/>
          </a:xfrm>
          <a:prstGeom prst="rect">
            <a:avLst/>
          </a:prstGeom>
        </p:spPr>
      </p:pic>
    </p:spTree>
    <p:extLst>
      <p:ext uri="{BB962C8B-B14F-4D97-AF65-F5344CB8AC3E}">
        <p14:creationId xmlns:p14="http://schemas.microsoft.com/office/powerpoint/2010/main" val="300553025"/>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0E87D50-A168-5044-9FFF-1B8DD5D64020}"/>
              </a:ext>
            </a:extLst>
          </p:cNvPr>
          <p:cNvSpPr txBox="1"/>
          <p:nvPr/>
        </p:nvSpPr>
        <p:spPr>
          <a:xfrm>
            <a:off x="2339752" y="188640"/>
            <a:ext cx="4248472" cy="720080"/>
          </a:xfrm>
          <a:prstGeom prst="rect">
            <a:avLst/>
          </a:prstGeom>
          <a:noFill/>
        </p:spPr>
        <p:txBody>
          <a:bodyPr wrap="square" rtlCol="0">
            <a:spAutoFit/>
          </a:bodyPr>
          <a:lstStyle/>
          <a:p>
            <a:pPr algn="ctr"/>
            <a:r>
              <a:rPr lang="de-DE" sz="4000" b="1" dirty="0">
                <a:solidFill>
                  <a:srgbClr val="FFFF00"/>
                </a:solidFill>
                <a:latin typeface="+mj-lt"/>
              </a:rPr>
              <a:t>„Waffen“ der Tiere</a:t>
            </a:r>
          </a:p>
        </p:txBody>
      </p:sp>
      <p:sp>
        <p:nvSpPr>
          <p:cNvPr id="3" name="Textfeld 2">
            <a:extLst>
              <a:ext uri="{FF2B5EF4-FFF2-40B4-BE49-F238E27FC236}">
                <a16:creationId xmlns:a16="http://schemas.microsoft.com/office/drawing/2014/main" id="{B282F944-1CB4-4A4F-B27A-CA1DE0E81DCE}"/>
              </a:ext>
            </a:extLst>
          </p:cNvPr>
          <p:cNvSpPr txBox="1"/>
          <p:nvPr/>
        </p:nvSpPr>
        <p:spPr>
          <a:xfrm>
            <a:off x="611560" y="1196753"/>
            <a:ext cx="3816424" cy="5909310"/>
          </a:xfrm>
          <a:prstGeom prst="rect">
            <a:avLst/>
          </a:prstGeom>
          <a:noFill/>
        </p:spPr>
        <p:txBody>
          <a:bodyPr wrap="square" rtlCol="0">
            <a:spAutoFit/>
          </a:bodyPr>
          <a:lstStyle/>
          <a:p>
            <a:pPr marL="285750" indent="-285750">
              <a:buFont typeface="Arial" panose="020B0604020202020204" pitchFamily="34" charset="0"/>
              <a:buChar char="•"/>
            </a:pPr>
            <a:r>
              <a:rPr lang="de-DE" sz="2800" dirty="0">
                <a:solidFill>
                  <a:schemeClr val="bg1"/>
                </a:solidFill>
              </a:rPr>
              <a:t>Zähne</a:t>
            </a:r>
          </a:p>
          <a:p>
            <a:pPr marL="285750" indent="-285750">
              <a:buFont typeface="Arial" panose="020B0604020202020204" pitchFamily="34" charset="0"/>
              <a:buChar char="•"/>
            </a:pPr>
            <a:r>
              <a:rPr lang="de-DE" sz="2800" dirty="0">
                <a:solidFill>
                  <a:schemeClr val="bg1"/>
                </a:solidFill>
              </a:rPr>
              <a:t>Schnäbel</a:t>
            </a:r>
          </a:p>
          <a:p>
            <a:pPr marL="285750" indent="-285750">
              <a:buFont typeface="Arial" panose="020B0604020202020204" pitchFamily="34" charset="0"/>
              <a:buChar char="•"/>
            </a:pPr>
            <a:r>
              <a:rPr lang="de-DE" sz="2800" dirty="0">
                <a:solidFill>
                  <a:schemeClr val="bg1"/>
                </a:solidFill>
              </a:rPr>
              <a:t>Hörner und Geweihe</a:t>
            </a:r>
          </a:p>
          <a:p>
            <a:pPr marL="285750" indent="-285750">
              <a:buFont typeface="Arial" panose="020B0604020202020204" pitchFamily="34" charset="0"/>
              <a:buChar char="•"/>
            </a:pPr>
            <a:r>
              <a:rPr lang="de-DE" sz="2800" dirty="0">
                <a:solidFill>
                  <a:schemeClr val="bg1"/>
                </a:solidFill>
              </a:rPr>
              <a:t>Krallen, Hufe und Klauen</a:t>
            </a:r>
          </a:p>
          <a:p>
            <a:pPr marL="285750" indent="-285750">
              <a:buFont typeface="Arial" panose="020B0604020202020204" pitchFamily="34" charset="0"/>
              <a:buChar char="•"/>
            </a:pPr>
            <a:r>
              <a:rPr lang="de-DE" sz="2800" dirty="0">
                <a:solidFill>
                  <a:schemeClr val="bg1"/>
                </a:solidFill>
              </a:rPr>
              <a:t>Stacheln</a:t>
            </a:r>
          </a:p>
          <a:p>
            <a:pPr marL="285750" indent="-285750">
              <a:buFont typeface="Arial" panose="020B0604020202020204" pitchFamily="34" charset="0"/>
              <a:buChar char="•"/>
            </a:pPr>
            <a:r>
              <a:rPr lang="de-DE" sz="2800" dirty="0">
                <a:solidFill>
                  <a:schemeClr val="bg1"/>
                </a:solidFill>
              </a:rPr>
              <a:t>Muskelkraft</a:t>
            </a:r>
          </a:p>
          <a:p>
            <a:pPr marL="285750" indent="-285750">
              <a:buFont typeface="Arial" panose="020B0604020202020204" pitchFamily="34" charset="0"/>
              <a:buChar char="•"/>
            </a:pPr>
            <a:r>
              <a:rPr lang="de-DE" sz="2800" dirty="0">
                <a:solidFill>
                  <a:schemeClr val="bg1"/>
                </a:solidFill>
              </a:rPr>
              <a:t>Gifte</a:t>
            </a:r>
          </a:p>
          <a:p>
            <a:pPr marL="285750" indent="-285750">
              <a:buFont typeface="Arial" panose="020B0604020202020204" pitchFamily="34" charset="0"/>
              <a:buChar char="•"/>
            </a:pPr>
            <a:r>
              <a:rPr lang="de-DE" sz="2800" dirty="0">
                <a:solidFill>
                  <a:schemeClr val="bg1"/>
                </a:solidFill>
              </a:rPr>
              <a:t>Stinken</a:t>
            </a:r>
          </a:p>
          <a:p>
            <a:pPr marL="285750" indent="-285750">
              <a:buFont typeface="Arial" panose="020B0604020202020204" pitchFamily="34" charset="0"/>
              <a:buChar char="•"/>
            </a:pPr>
            <a:r>
              <a:rPr lang="de-DE" sz="2800" dirty="0" err="1">
                <a:solidFill>
                  <a:schemeClr val="bg1"/>
                </a:solidFill>
              </a:rPr>
              <a:t>Grösse</a:t>
            </a:r>
            <a:endParaRPr lang="de-DE" sz="2800" dirty="0">
              <a:solidFill>
                <a:schemeClr val="bg1"/>
              </a:solidFill>
            </a:endParaRPr>
          </a:p>
          <a:p>
            <a:pPr marL="285750" indent="-285750">
              <a:buFont typeface="Arial" panose="020B0604020202020204" pitchFamily="34" charset="0"/>
              <a:buChar char="•"/>
            </a:pPr>
            <a:endParaRPr lang="de-DE" sz="2800" dirty="0">
              <a:solidFill>
                <a:schemeClr val="bg1"/>
              </a:solidFill>
            </a:endParaRPr>
          </a:p>
          <a:p>
            <a:pPr marL="285750" indent="-285750">
              <a:buFont typeface="Arial" panose="020B0604020202020204" pitchFamily="34" charset="0"/>
              <a:buChar char="•"/>
            </a:pPr>
            <a:endParaRPr lang="de-DE" sz="2800" dirty="0">
              <a:solidFill>
                <a:schemeClr val="bg1"/>
              </a:solidFill>
            </a:endParaRPr>
          </a:p>
          <a:p>
            <a:pPr marL="285750" indent="-285750">
              <a:buFont typeface="Arial" panose="020B0604020202020204" pitchFamily="34" charset="0"/>
              <a:buChar char="•"/>
            </a:pPr>
            <a:endParaRPr lang="de-DE" sz="2400" dirty="0">
              <a:solidFill>
                <a:schemeClr val="bg1"/>
              </a:solidFill>
            </a:endParaRPr>
          </a:p>
          <a:p>
            <a:pPr marL="285750" indent="-285750">
              <a:buFont typeface="Arial" panose="020B0604020202020204" pitchFamily="34" charset="0"/>
              <a:buChar char="•"/>
            </a:pPr>
            <a:endParaRPr lang="de-DE" dirty="0"/>
          </a:p>
        </p:txBody>
      </p:sp>
      <p:pic>
        <p:nvPicPr>
          <p:cNvPr id="6" name="Grafik 5">
            <a:extLst>
              <a:ext uri="{FF2B5EF4-FFF2-40B4-BE49-F238E27FC236}">
                <a16:creationId xmlns:a16="http://schemas.microsoft.com/office/drawing/2014/main" id="{D4AC7F9E-2606-B647-ACE6-BA803A162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908720"/>
            <a:ext cx="4248472" cy="2829695"/>
          </a:xfrm>
          <a:prstGeom prst="rect">
            <a:avLst/>
          </a:prstGeom>
        </p:spPr>
      </p:pic>
      <p:pic>
        <p:nvPicPr>
          <p:cNvPr id="8" name="Grafik 7">
            <a:extLst>
              <a:ext uri="{FF2B5EF4-FFF2-40B4-BE49-F238E27FC236}">
                <a16:creationId xmlns:a16="http://schemas.microsoft.com/office/drawing/2014/main" id="{D5B1A193-1427-DA43-9214-CB5F15655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3893123"/>
            <a:ext cx="5400600" cy="2894722"/>
          </a:xfrm>
          <a:prstGeom prst="rect">
            <a:avLst/>
          </a:prstGeom>
        </p:spPr>
      </p:pic>
    </p:spTree>
    <p:extLst>
      <p:ext uri="{BB962C8B-B14F-4D97-AF65-F5344CB8AC3E}">
        <p14:creationId xmlns:p14="http://schemas.microsoft.com/office/powerpoint/2010/main" val="3997753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67544" y="188640"/>
            <a:ext cx="7980081" cy="4678204"/>
          </a:xfrm>
          <a:prstGeom prst="rect">
            <a:avLst/>
          </a:prstGeom>
          <a:noFill/>
        </p:spPr>
        <p:txBody>
          <a:bodyPr wrap="square" rtlCol="0">
            <a:spAutoFit/>
          </a:bodyPr>
          <a:lstStyle/>
          <a:p>
            <a:r>
              <a:rPr lang="de-CH" sz="3200" b="1" dirty="0">
                <a:solidFill>
                  <a:srgbClr val="FFFF00"/>
                </a:solidFill>
                <a:effectLst>
                  <a:outerShdw blurRad="38100" dist="38100" dir="2700000" algn="tl">
                    <a:srgbClr val="000000">
                      <a:alpha val="43137"/>
                    </a:srgbClr>
                  </a:outerShdw>
                </a:effectLst>
              </a:rPr>
              <a:t>Verhalten bei schweren Unfällen und medizinischen Ereignissen</a:t>
            </a:r>
          </a:p>
          <a:p>
            <a:endParaRPr lang="de-CH" sz="2400" dirty="0">
              <a:solidFill>
                <a:schemeClr val="bg1"/>
              </a:solidFill>
            </a:endParaRPr>
          </a:p>
          <a:p>
            <a:pPr marL="342900" indent="-342900">
              <a:buFont typeface="Arial" panose="020B0604020202020204" pitchFamily="34" charset="0"/>
              <a:buChar char="•"/>
            </a:pPr>
            <a:r>
              <a:rPr lang="de-CH" sz="2400" dirty="0">
                <a:solidFill>
                  <a:schemeClr val="bg1"/>
                </a:solidFill>
              </a:rPr>
              <a:t>Rettungskette alarmieren</a:t>
            </a:r>
          </a:p>
          <a:p>
            <a:pPr marL="342900" indent="-342900">
              <a:buFont typeface="Arial" panose="020B0604020202020204" pitchFamily="34" charset="0"/>
              <a:buChar char="•"/>
            </a:pPr>
            <a:r>
              <a:rPr lang="de-CH" sz="2400" dirty="0">
                <a:solidFill>
                  <a:schemeClr val="bg1"/>
                </a:solidFill>
              </a:rPr>
              <a:t>Lebensrettende Sofortmassnahmen einleiten </a:t>
            </a:r>
          </a:p>
          <a:p>
            <a:pPr marL="342900" indent="-342900">
              <a:buFont typeface="Arial" panose="020B0604020202020204" pitchFamily="34" charset="0"/>
              <a:buChar char="•"/>
            </a:pPr>
            <a:r>
              <a:rPr lang="de-CH" sz="2400" dirty="0">
                <a:solidFill>
                  <a:schemeClr val="bg1"/>
                </a:solidFill>
              </a:rPr>
              <a:t>Beatmen, Herzdruckmassage, Blutung stillen, Schockbehandlung</a:t>
            </a:r>
          </a:p>
          <a:p>
            <a:pPr marL="342900" indent="-342900">
              <a:buFont typeface="Arial" panose="020B0604020202020204" pitchFamily="34" charset="0"/>
              <a:buChar char="•"/>
            </a:pPr>
            <a:r>
              <a:rPr lang="de-CH" sz="2400" dirty="0">
                <a:solidFill>
                  <a:schemeClr val="bg1"/>
                </a:solidFill>
              </a:rPr>
              <a:t>Verletzter Person </a:t>
            </a:r>
            <a:r>
              <a:rPr lang="de-CH" sz="2400">
                <a:solidFill>
                  <a:schemeClr val="bg1"/>
                </a:solidFill>
              </a:rPr>
              <a:t>betreuen (</a:t>
            </a:r>
            <a:r>
              <a:rPr lang="de-CH" sz="2400" dirty="0">
                <a:solidFill>
                  <a:schemeClr val="bg1"/>
                </a:solidFill>
              </a:rPr>
              <a:t>keine Schuldzuweisung)</a:t>
            </a:r>
          </a:p>
          <a:p>
            <a:pPr marL="342900" indent="-342900">
              <a:buFont typeface="Arial" panose="020B0604020202020204" pitchFamily="34" charset="0"/>
              <a:buChar char="•"/>
            </a:pPr>
            <a:r>
              <a:rPr lang="de-CH" sz="2400" dirty="0">
                <a:solidFill>
                  <a:schemeClr val="bg1"/>
                </a:solidFill>
              </a:rPr>
              <a:t>Unfallort absperren</a:t>
            </a:r>
          </a:p>
          <a:p>
            <a:pPr marL="342900" indent="-342900">
              <a:buFont typeface="Arial" panose="020B0604020202020204" pitchFamily="34" charset="0"/>
              <a:buChar char="•"/>
            </a:pPr>
            <a:r>
              <a:rPr lang="de-CH" sz="2400" dirty="0">
                <a:solidFill>
                  <a:schemeClr val="bg1"/>
                </a:solidFill>
              </a:rPr>
              <a:t>Rettungsteam einweisen</a:t>
            </a:r>
          </a:p>
          <a:p>
            <a:endParaRPr lang="de-CH" sz="2400" dirty="0"/>
          </a:p>
          <a:p>
            <a:endParaRPr lang="de-CH" dirty="0"/>
          </a:p>
        </p:txBody>
      </p:sp>
      <p:pic>
        <p:nvPicPr>
          <p:cNvPr id="4" name="Grafik 3">
            <a:extLst>
              <a:ext uri="{FF2B5EF4-FFF2-40B4-BE49-F238E27FC236}">
                <a16:creationId xmlns:a16="http://schemas.microsoft.com/office/drawing/2014/main" id="{C141BD15-F465-5847-B423-BDBA7E6809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4005064"/>
            <a:ext cx="4752528" cy="2592288"/>
          </a:xfrm>
          <a:prstGeom prst="rect">
            <a:avLst/>
          </a:prstGeom>
        </p:spPr>
      </p:pic>
    </p:spTree>
    <p:extLst>
      <p:ext uri="{BB962C8B-B14F-4D97-AF65-F5344CB8AC3E}">
        <p14:creationId xmlns:p14="http://schemas.microsoft.com/office/powerpoint/2010/main" val="2038020860"/>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476672"/>
            <a:ext cx="6012161" cy="2369880"/>
          </a:xfrm>
          <a:prstGeom prst="rect">
            <a:avLst/>
          </a:prstGeom>
          <a:noFill/>
        </p:spPr>
        <p:txBody>
          <a:bodyPr wrap="square" rtlCol="0">
            <a:spAutoFit/>
          </a:bodyPr>
          <a:lstStyle/>
          <a:p>
            <a:pPr algn="ctr"/>
            <a:endParaRPr lang="de-CH" sz="2800" b="1" i="1" dirty="0">
              <a:latin typeface="Chiller" panose="04020404031007020602" pitchFamily="82" charset="0"/>
            </a:endParaRPr>
          </a:p>
          <a:p>
            <a:pPr algn="ctr"/>
            <a:r>
              <a:rPr lang="de-CH" sz="2800" b="1" dirty="0">
                <a:solidFill>
                  <a:srgbClr val="FFFF00"/>
                </a:solidFill>
              </a:rPr>
              <a:t>Was passiert wenn ich nichts mache?</a:t>
            </a:r>
          </a:p>
          <a:p>
            <a:pPr algn="ctr"/>
            <a:endParaRPr lang="de-CH" sz="2800" b="1" dirty="0"/>
          </a:p>
          <a:p>
            <a:pPr algn="ctr"/>
            <a:endParaRPr lang="de-CH" sz="2800" b="1" dirty="0"/>
          </a:p>
          <a:p>
            <a:endParaRPr lang="de-CH" dirty="0"/>
          </a:p>
          <a:p>
            <a:endParaRPr lang="de-CH" dirty="0"/>
          </a:p>
        </p:txBody>
      </p:sp>
      <p:sp>
        <p:nvSpPr>
          <p:cNvPr id="4" name="Textfeld 3"/>
          <p:cNvSpPr txBox="1"/>
          <p:nvPr/>
        </p:nvSpPr>
        <p:spPr>
          <a:xfrm>
            <a:off x="539552" y="2060848"/>
            <a:ext cx="4464496" cy="3477875"/>
          </a:xfrm>
          <a:prstGeom prst="rect">
            <a:avLst/>
          </a:prstGeom>
          <a:noFill/>
        </p:spPr>
        <p:txBody>
          <a:bodyPr wrap="square" rtlCol="0">
            <a:spAutoFit/>
          </a:bodyPr>
          <a:lstStyle/>
          <a:p>
            <a:pPr algn="just"/>
            <a:r>
              <a:rPr lang="de-CH" sz="2000" dirty="0">
                <a:solidFill>
                  <a:schemeClr val="bg1"/>
                </a:solidFill>
              </a:rPr>
              <a:t>Art. 128 StGB: </a:t>
            </a:r>
          </a:p>
          <a:p>
            <a:pPr algn="just"/>
            <a:r>
              <a:rPr lang="de-CH" sz="2000" dirty="0">
                <a:solidFill>
                  <a:schemeClr val="bg1"/>
                </a:solidFill>
              </a:rPr>
              <a:t>Unterlassen der Nothilfe</a:t>
            </a:r>
          </a:p>
          <a:p>
            <a:pPr algn="just"/>
            <a:endParaRPr lang="de-CH" sz="2000" dirty="0">
              <a:solidFill>
                <a:schemeClr val="bg1"/>
              </a:solidFill>
            </a:endParaRPr>
          </a:p>
          <a:p>
            <a:r>
              <a:rPr lang="de-CH" sz="2000" dirty="0">
                <a:solidFill>
                  <a:schemeClr val="bg1"/>
                </a:solidFill>
              </a:rPr>
              <a:t>Wer einem Menschen, den er verletzt hat, oder einem Menschen, der in unmittelbarer Lebensgefahr schwebt, nicht hilft, obwohl es ihm den Umständen nach zugemutet werden könnte, wer andere davon abhält, Nothilfe zu leisten, oder sie dabei behindert, macht sich strafbar! </a:t>
            </a:r>
          </a:p>
        </p:txBody>
      </p:sp>
      <p:pic>
        <p:nvPicPr>
          <p:cNvPr id="6" name="Grafik 5">
            <a:extLst>
              <a:ext uri="{FF2B5EF4-FFF2-40B4-BE49-F238E27FC236}">
                <a16:creationId xmlns:a16="http://schemas.microsoft.com/office/drawing/2014/main" id="{A7A8FECB-90AF-5C46-8F7D-B23B756BC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124744"/>
            <a:ext cx="3933056" cy="3933056"/>
          </a:xfrm>
          <a:prstGeom prst="rect">
            <a:avLst/>
          </a:prstGeom>
        </p:spPr>
      </p:pic>
    </p:spTree>
    <p:extLst>
      <p:ext uri="{BB962C8B-B14F-4D97-AF65-F5344CB8AC3E}">
        <p14:creationId xmlns:p14="http://schemas.microsoft.com/office/powerpoint/2010/main" val="3495672633"/>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B636225-A285-624C-93F6-4E19117F782C}"/>
              </a:ext>
            </a:extLst>
          </p:cNvPr>
          <p:cNvSpPr/>
          <p:nvPr/>
        </p:nvSpPr>
        <p:spPr>
          <a:xfrm>
            <a:off x="3419872" y="256659"/>
            <a:ext cx="2808312" cy="523220"/>
          </a:xfrm>
          <a:prstGeom prst="rect">
            <a:avLst/>
          </a:prstGeom>
        </p:spPr>
        <p:txBody>
          <a:bodyPr wrap="square">
            <a:spAutoFit/>
          </a:bodyPr>
          <a:lstStyle/>
          <a:p>
            <a:pPr algn="ctr"/>
            <a:r>
              <a:rPr lang="de-DE" sz="2800" b="1" dirty="0">
                <a:solidFill>
                  <a:srgbClr val="FFFF00"/>
                </a:solidFill>
                <a:latin typeface="+mj-lt"/>
              </a:rPr>
              <a:t>Unwetter / Sturm</a:t>
            </a:r>
          </a:p>
        </p:txBody>
      </p:sp>
      <p:pic>
        <p:nvPicPr>
          <p:cNvPr id="6" name="Grafik 5">
            <a:extLst>
              <a:ext uri="{FF2B5EF4-FFF2-40B4-BE49-F238E27FC236}">
                <a16:creationId xmlns:a16="http://schemas.microsoft.com/office/drawing/2014/main" id="{1386EFF1-99EE-394F-9433-3C382289A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9" y="836712"/>
            <a:ext cx="8465870" cy="5640386"/>
          </a:xfrm>
          <a:prstGeom prst="rect">
            <a:avLst/>
          </a:prstGeom>
        </p:spPr>
      </p:pic>
    </p:spTree>
    <p:extLst>
      <p:ext uri="{BB962C8B-B14F-4D97-AF65-F5344CB8AC3E}">
        <p14:creationId xmlns:p14="http://schemas.microsoft.com/office/powerpoint/2010/main" val="1000341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1330890"/>
            <a:ext cx="5013680" cy="3970318"/>
          </a:xfrm>
          <a:prstGeom prst="rect">
            <a:avLst/>
          </a:prstGeom>
          <a:noFill/>
        </p:spPr>
        <p:txBody>
          <a:bodyPr wrap="none" rtlCol="0">
            <a:spAutoFit/>
          </a:bodyPr>
          <a:lstStyle/>
          <a:p>
            <a:r>
              <a:rPr lang="de-CH" sz="3200" b="1" dirty="0">
                <a:solidFill>
                  <a:srgbClr val="FFFF00"/>
                </a:solidFill>
                <a:effectLst>
                  <a:outerShdw blurRad="38100" dist="38100" dir="2700000" algn="tl">
                    <a:srgbClr val="000000">
                      <a:alpha val="43137"/>
                    </a:srgbClr>
                  </a:outerShdw>
                </a:effectLst>
              </a:rPr>
              <a:t>Vorgehen bei einem Ereignis</a:t>
            </a:r>
          </a:p>
          <a:p>
            <a:endParaRPr lang="de-CH" sz="2000" dirty="0"/>
          </a:p>
          <a:p>
            <a:pPr marL="342900" indent="-342900">
              <a:buFont typeface="Arial" panose="020B0604020202020204" pitchFamily="34" charset="0"/>
              <a:buChar char="•"/>
            </a:pPr>
            <a:endParaRPr lang="de-CH" sz="2000" dirty="0">
              <a:solidFill>
                <a:schemeClr val="bg1"/>
              </a:solidFill>
            </a:endParaRPr>
          </a:p>
          <a:p>
            <a:pPr marL="342900" indent="-342900">
              <a:buFont typeface="Arial" panose="020B0604020202020204" pitchFamily="34" charset="0"/>
              <a:buChar char="•"/>
            </a:pPr>
            <a:r>
              <a:rPr lang="de-CH" sz="2000" b="1" dirty="0">
                <a:solidFill>
                  <a:schemeClr val="bg1"/>
                </a:solidFill>
              </a:rPr>
              <a:t>Ruhe bewahren</a:t>
            </a:r>
          </a:p>
          <a:p>
            <a:endParaRPr lang="de-CH" sz="2000" b="1" dirty="0">
              <a:solidFill>
                <a:schemeClr val="bg1"/>
              </a:solidFill>
            </a:endParaRPr>
          </a:p>
          <a:p>
            <a:pPr marL="342900" indent="-342900">
              <a:buFont typeface="Arial" panose="020B0604020202020204" pitchFamily="34" charset="0"/>
              <a:buChar char="•"/>
            </a:pPr>
            <a:r>
              <a:rPr lang="de-CH" sz="2000" b="1" dirty="0">
                <a:solidFill>
                  <a:schemeClr val="bg1"/>
                </a:solidFill>
              </a:rPr>
              <a:t>Überblick verschaffen</a:t>
            </a:r>
          </a:p>
          <a:p>
            <a:pPr marL="342900" indent="-342900">
              <a:buFont typeface="Arial" panose="020B0604020202020204" pitchFamily="34" charset="0"/>
              <a:buChar char="•"/>
            </a:pPr>
            <a:endParaRPr lang="de-CH" sz="2000" b="1" dirty="0">
              <a:solidFill>
                <a:schemeClr val="bg1"/>
              </a:solidFill>
            </a:endParaRPr>
          </a:p>
          <a:p>
            <a:pPr marL="342900" indent="-342900">
              <a:buFont typeface="Arial" panose="020B0604020202020204" pitchFamily="34" charset="0"/>
              <a:buChar char="•"/>
            </a:pPr>
            <a:r>
              <a:rPr lang="de-CH" sz="2000" b="1" dirty="0">
                <a:solidFill>
                  <a:schemeClr val="bg1"/>
                </a:solidFill>
              </a:rPr>
              <a:t>Alarmieren</a:t>
            </a:r>
          </a:p>
          <a:p>
            <a:pPr marL="342900" indent="-342900">
              <a:buFont typeface="Arial" panose="020B0604020202020204" pitchFamily="34" charset="0"/>
              <a:buChar char="•"/>
            </a:pPr>
            <a:endParaRPr lang="de-CH" sz="2000" dirty="0">
              <a:solidFill>
                <a:schemeClr val="bg1"/>
              </a:solidFill>
            </a:endParaRPr>
          </a:p>
          <a:p>
            <a:pPr marL="342900" indent="-342900">
              <a:buFont typeface="Arial" panose="020B0604020202020204" pitchFamily="34" charset="0"/>
              <a:buChar char="•"/>
            </a:pPr>
            <a:r>
              <a:rPr lang="de-CH" sz="2000" b="1" dirty="0">
                <a:solidFill>
                  <a:schemeClr val="bg1"/>
                </a:solidFill>
              </a:rPr>
              <a:t>Vorgesetzte / Alarmpikett informieren</a:t>
            </a:r>
          </a:p>
          <a:p>
            <a:endParaRPr lang="de-CH" sz="2000" dirty="0"/>
          </a:p>
          <a:p>
            <a:endParaRPr lang="de-CH" sz="2000" dirty="0"/>
          </a:p>
        </p:txBody>
      </p:sp>
      <p:sp>
        <p:nvSpPr>
          <p:cNvPr id="3" name="Textfeld 2"/>
          <p:cNvSpPr txBox="1"/>
          <p:nvPr/>
        </p:nvSpPr>
        <p:spPr>
          <a:xfrm>
            <a:off x="4114800" y="2971800"/>
            <a:ext cx="184731" cy="369332"/>
          </a:xfrm>
          <a:prstGeom prst="rect">
            <a:avLst/>
          </a:prstGeom>
          <a:noFill/>
        </p:spPr>
        <p:txBody>
          <a:bodyPr wrap="none" rtlCol="0">
            <a:spAutoFit/>
          </a:bodyPr>
          <a:lstStyle/>
          <a:p>
            <a:endParaRPr lang="de-CH" dirty="0"/>
          </a:p>
        </p:txBody>
      </p:sp>
      <p:sp>
        <p:nvSpPr>
          <p:cNvPr id="4" name="Ellipse 3"/>
          <p:cNvSpPr/>
          <p:nvPr/>
        </p:nvSpPr>
        <p:spPr>
          <a:xfrm>
            <a:off x="7507930" y="1283293"/>
            <a:ext cx="1240534" cy="108900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Ellipse 4"/>
          <p:cNvSpPr/>
          <p:nvPr/>
        </p:nvSpPr>
        <p:spPr>
          <a:xfrm>
            <a:off x="7507930" y="2780928"/>
            <a:ext cx="1240534" cy="110527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FFC000"/>
              </a:solidFill>
            </a:endParaRPr>
          </a:p>
        </p:txBody>
      </p:sp>
      <p:sp>
        <p:nvSpPr>
          <p:cNvPr id="6" name="Ellipse 5"/>
          <p:cNvSpPr/>
          <p:nvPr/>
        </p:nvSpPr>
        <p:spPr>
          <a:xfrm>
            <a:off x="7452320" y="4365104"/>
            <a:ext cx="1296144" cy="11236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00B050"/>
              </a:solidFill>
            </a:endParaRPr>
          </a:p>
        </p:txBody>
      </p:sp>
    </p:spTree>
    <p:extLst>
      <p:ext uri="{BB962C8B-B14F-4D97-AF65-F5344CB8AC3E}">
        <p14:creationId xmlns:p14="http://schemas.microsoft.com/office/powerpoint/2010/main" val="200451748"/>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7505" y="620688"/>
            <a:ext cx="8975834" cy="6032421"/>
          </a:xfrm>
          <a:prstGeom prst="rect">
            <a:avLst/>
          </a:prstGeom>
          <a:noFill/>
        </p:spPr>
        <p:txBody>
          <a:bodyPr wrap="square" rtlCol="0">
            <a:spAutoFit/>
          </a:bodyPr>
          <a:lstStyle/>
          <a:p>
            <a:r>
              <a:rPr lang="de-CH" sz="3600" b="1" dirty="0">
                <a:solidFill>
                  <a:srgbClr val="FFFF00"/>
                </a:solidFill>
                <a:effectLst>
                  <a:outerShdw blurRad="38100" dist="38100" dir="2700000" algn="tl">
                    <a:srgbClr val="000000">
                      <a:alpha val="43137"/>
                    </a:srgbClr>
                  </a:outerShdw>
                </a:effectLst>
              </a:rPr>
              <a:t>Checkliste Alarmierung</a:t>
            </a:r>
          </a:p>
          <a:p>
            <a:endParaRPr lang="de-CH" sz="2000" b="1" dirty="0">
              <a:effectLst>
                <a:outerShdw blurRad="38100" dist="38100" dir="2700000" algn="tl">
                  <a:srgbClr val="000000">
                    <a:alpha val="43137"/>
                  </a:srgbClr>
                </a:outerShdw>
              </a:effectLst>
            </a:endParaRPr>
          </a:p>
          <a:p>
            <a:r>
              <a:rPr lang="de-CH" sz="2400" b="1" dirty="0">
                <a:solidFill>
                  <a:schemeClr val="bg1"/>
                </a:solidFill>
              </a:rPr>
              <a:t>WER		Name des Melders</a:t>
            </a:r>
          </a:p>
          <a:p>
            <a:endParaRPr lang="de-CH" sz="2400" b="1" dirty="0">
              <a:solidFill>
                <a:schemeClr val="bg1"/>
              </a:solidFill>
            </a:endParaRPr>
          </a:p>
          <a:p>
            <a:r>
              <a:rPr lang="de-CH" sz="2400" b="1" dirty="0">
                <a:solidFill>
                  <a:schemeClr val="bg1"/>
                </a:solidFill>
              </a:rPr>
              <a:t>WO	              ist der Einsatzort – das Ereignis</a:t>
            </a:r>
          </a:p>
          <a:p>
            <a:endParaRPr lang="de-CH" sz="2400" b="1" dirty="0">
              <a:solidFill>
                <a:schemeClr val="bg1"/>
              </a:solidFill>
            </a:endParaRPr>
          </a:p>
          <a:p>
            <a:r>
              <a:rPr lang="de-CH" sz="2400" b="1" dirty="0">
                <a:solidFill>
                  <a:schemeClr val="bg1"/>
                </a:solidFill>
              </a:rPr>
              <a:t>WAS 		Art des Ereignis - beteiligte Personen – Tiere - 			Fahrzeuge</a:t>
            </a:r>
          </a:p>
          <a:p>
            <a:endParaRPr lang="de-CH" sz="2400" b="1" dirty="0">
              <a:solidFill>
                <a:schemeClr val="bg1"/>
              </a:solidFill>
            </a:endParaRPr>
          </a:p>
          <a:p>
            <a:r>
              <a:rPr lang="de-CH" sz="2400" b="1" dirty="0">
                <a:solidFill>
                  <a:schemeClr val="bg1"/>
                </a:solidFill>
              </a:rPr>
              <a:t>WANN		Zeitpunkt des Ereignis</a:t>
            </a:r>
          </a:p>
          <a:p>
            <a:endParaRPr lang="de-CH" sz="2400" b="1" dirty="0">
              <a:solidFill>
                <a:schemeClr val="bg1"/>
              </a:solidFill>
            </a:endParaRPr>
          </a:p>
          <a:p>
            <a:r>
              <a:rPr lang="de-CH" sz="2400" b="1" dirty="0">
                <a:solidFill>
                  <a:schemeClr val="bg1"/>
                </a:solidFill>
              </a:rPr>
              <a:t>WIE VIELE	Anzahl der Beteiligten und deren Zustand</a:t>
            </a:r>
          </a:p>
          <a:p>
            <a:endParaRPr lang="de-CH" sz="2400" b="1" dirty="0">
              <a:solidFill>
                <a:schemeClr val="bg1"/>
              </a:solidFill>
            </a:endParaRPr>
          </a:p>
          <a:p>
            <a:r>
              <a:rPr lang="de-CH" sz="2400" b="1" dirty="0">
                <a:solidFill>
                  <a:schemeClr val="bg1"/>
                </a:solidFill>
              </a:rPr>
              <a:t>WEITERES	Besondere Gefahren (Einsturzgefahr, elektrische 			Leitungen, Tierausbruch </a:t>
            </a:r>
            <a:r>
              <a:rPr lang="de-CH" sz="2400" b="1" dirty="0" err="1">
                <a:solidFill>
                  <a:schemeClr val="bg1"/>
                </a:solidFill>
              </a:rPr>
              <a:t>ect</a:t>
            </a:r>
            <a:r>
              <a:rPr lang="de-CH" sz="2400" b="1" dirty="0">
                <a:solidFill>
                  <a:schemeClr val="bg1"/>
                </a:solidFill>
              </a:rPr>
              <a:t>.)</a:t>
            </a:r>
          </a:p>
          <a:p>
            <a:endParaRPr lang="de-CH" dirty="0"/>
          </a:p>
        </p:txBody>
      </p:sp>
      <p:pic>
        <p:nvPicPr>
          <p:cNvPr id="5" name="Grafik 4">
            <a:extLst>
              <a:ext uri="{FF2B5EF4-FFF2-40B4-BE49-F238E27FC236}">
                <a16:creationId xmlns:a16="http://schemas.microsoft.com/office/drawing/2014/main" id="{78C90256-6113-ED4C-9D63-59CCA3E4E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176" y="332656"/>
            <a:ext cx="2571684" cy="2513922"/>
          </a:xfrm>
          <a:prstGeom prst="rect">
            <a:avLst/>
          </a:prstGeom>
        </p:spPr>
      </p:pic>
    </p:spTree>
    <p:extLst>
      <p:ext uri="{BB962C8B-B14F-4D97-AF65-F5344CB8AC3E}">
        <p14:creationId xmlns:p14="http://schemas.microsoft.com/office/powerpoint/2010/main" val="1828591947"/>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6" y="260648"/>
            <a:ext cx="6700104" cy="6093976"/>
          </a:xfrm>
          <a:prstGeom prst="rect">
            <a:avLst/>
          </a:prstGeom>
          <a:noFill/>
        </p:spPr>
        <p:txBody>
          <a:bodyPr wrap="none" rtlCol="0">
            <a:spAutoFit/>
          </a:bodyPr>
          <a:lstStyle/>
          <a:p>
            <a:r>
              <a:rPr lang="de-CH" sz="3600" b="1" dirty="0">
                <a:solidFill>
                  <a:srgbClr val="FFFF00"/>
                </a:solidFill>
                <a:effectLst>
                  <a:outerShdw blurRad="38100" dist="38100" dir="2700000" algn="tl">
                    <a:srgbClr val="000000">
                      <a:alpha val="43137"/>
                    </a:srgbClr>
                  </a:outerShdw>
                </a:effectLst>
                <a:latin typeface="+mj-lt"/>
              </a:rPr>
              <a:t>Wie, was und wen informiere ich?</a:t>
            </a:r>
            <a:endParaRPr lang="de-CH" sz="2800" b="1" dirty="0">
              <a:latin typeface="+mj-lt"/>
            </a:endParaRPr>
          </a:p>
          <a:p>
            <a:pPr algn="ctr"/>
            <a:endParaRPr lang="de-CH" sz="2400" dirty="0"/>
          </a:p>
          <a:p>
            <a:endParaRPr lang="de-CH" sz="2400" dirty="0"/>
          </a:p>
          <a:p>
            <a:r>
              <a:rPr lang="de-CH" sz="2400" dirty="0">
                <a:solidFill>
                  <a:schemeClr val="bg1"/>
                </a:solidFill>
              </a:rPr>
              <a:t>Vorgesetzter – Kollegen – Besucher</a:t>
            </a:r>
          </a:p>
          <a:p>
            <a:endParaRPr lang="de-CH" sz="2400" dirty="0"/>
          </a:p>
          <a:p>
            <a:r>
              <a:rPr lang="de-CH" sz="2400" dirty="0">
                <a:solidFill>
                  <a:schemeClr val="bg1"/>
                </a:solidFill>
              </a:rPr>
              <a:t>Tierarzt			</a:t>
            </a:r>
          </a:p>
          <a:p>
            <a:endParaRPr lang="de-CH" sz="2400" dirty="0">
              <a:solidFill>
                <a:schemeClr val="bg1"/>
              </a:solidFill>
            </a:endParaRPr>
          </a:p>
          <a:p>
            <a:r>
              <a:rPr lang="de-CH" sz="2400" dirty="0">
                <a:solidFill>
                  <a:schemeClr val="bg1"/>
                </a:solidFill>
              </a:rPr>
              <a:t>Feuerwehr :  118</a:t>
            </a:r>
          </a:p>
          <a:p>
            <a:r>
              <a:rPr lang="de-CH" sz="2400" dirty="0">
                <a:solidFill>
                  <a:schemeClr val="bg1"/>
                </a:solidFill>
              </a:rPr>
              <a:t>		</a:t>
            </a:r>
          </a:p>
          <a:p>
            <a:r>
              <a:rPr lang="de-CH" sz="2400" dirty="0">
                <a:solidFill>
                  <a:schemeClr val="bg1"/>
                </a:solidFill>
              </a:rPr>
              <a:t>Sanität	:  144</a:t>
            </a:r>
          </a:p>
          <a:p>
            <a:r>
              <a:rPr lang="de-CH" sz="2400" dirty="0">
                <a:solidFill>
                  <a:schemeClr val="bg1"/>
                </a:solidFill>
              </a:rPr>
              <a:t>		</a:t>
            </a:r>
          </a:p>
          <a:p>
            <a:r>
              <a:rPr lang="de-CH" sz="2400" dirty="0">
                <a:solidFill>
                  <a:schemeClr val="bg1"/>
                </a:solidFill>
              </a:rPr>
              <a:t>Polizei	: 117</a:t>
            </a:r>
          </a:p>
          <a:p>
            <a:r>
              <a:rPr lang="de-CH" sz="2400" dirty="0">
                <a:solidFill>
                  <a:schemeClr val="bg1"/>
                </a:solidFill>
              </a:rPr>
              <a:t>		</a:t>
            </a:r>
          </a:p>
          <a:p>
            <a:r>
              <a:rPr lang="de-CH" sz="2400" dirty="0">
                <a:solidFill>
                  <a:schemeClr val="bg1"/>
                </a:solidFill>
              </a:rPr>
              <a:t>REGA :  1414</a:t>
            </a:r>
          </a:p>
          <a:p>
            <a:endParaRPr lang="de-CH" sz="2400" dirty="0"/>
          </a:p>
          <a:p>
            <a:endParaRPr lang="de-CH" dirty="0"/>
          </a:p>
        </p:txBody>
      </p:sp>
      <p:pic>
        <p:nvPicPr>
          <p:cNvPr id="4" name="Grafik 3">
            <a:extLst>
              <a:ext uri="{FF2B5EF4-FFF2-40B4-BE49-F238E27FC236}">
                <a16:creationId xmlns:a16="http://schemas.microsoft.com/office/drawing/2014/main" id="{5A652E3D-1D01-6149-91DE-C19786B3E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075609" y="1837161"/>
            <a:ext cx="5760640" cy="4047775"/>
          </a:xfrm>
          <a:prstGeom prst="rect">
            <a:avLst/>
          </a:prstGeom>
        </p:spPr>
      </p:pic>
    </p:spTree>
    <p:extLst>
      <p:ext uri="{BB962C8B-B14F-4D97-AF65-F5344CB8AC3E}">
        <p14:creationId xmlns:p14="http://schemas.microsoft.com/office/powerpoint/2010/main" val="1660666198"/>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3528" y="145965"/>
            <a:ext cx="8301983" cy="6432530"/>
          </a:xfrm>
          <a:prstGeom prst="rect">
            <a:avLst/>
          </a:prstGeom>
          <a:noFill/>
        </p:spPr>
        <p:txBody>
          <a:bodyPr wrap="square" rtlCol="0">
            <a:spAutoFit/>
          </a:bodyPr>
          <a:lstStyle/>
          <a:p>
            <a:r>
              <a:rPr lang="de-CH" sz="3200" b="1" dirty="0">
                <a:solidFill>
                  <a:srgbClr val="FFFF00"/>
                </a:solidFill>
                <a:effectLst>
                  <a:outerShdw blurRad="38100" dist="38100" dir="2700000" algn="tl">
                    <a:srgbClr val="000000">
                      <a:alpha val="43137"/>
                    </a:srgbClr>
                  </a:outerShdw>
                </a:effectLst>
              </a:rPr>
              <a:t>Sichern</a:t>
            </a:r>
          </a:p>
          <a:p>
            <a:endParaRPr lang="de-CH" sz="2000" dirty="0">
              <a:solidFill>
                <a:schemeClr val="bg1"/>
              </a:solidFill>
            </a:endParaRPr>
          </a:p>
          <a:p>
            <a:r>
              <a:rPr lang="de-CH" sz="2000" dirty="0">
                <a:solidFill>
                  <a:schemeClr val="bg1"/>
                </a:solidFill>
              </a:rPr>
              <a:t>Strasse – Wege – Häuser – Leitungen – Gehege – Gräben – Bäume usw.</a:t>
            </a:r>
          </a:p>
          <a:p>
            <a:endParaRPr lang="de-CH" sz="2000" dirty="0">
              <a:solidFill>
                <a:schemeClr val="bg1"/>
              </a:solidFill>
            </a:endParaRPr>
          </a:p>
          <a:p>
            <a:r>
              <a:rPr lang="de-CH" sz="2000" dirty="0">
                <a:solidFill>
                  <a:schemeClr val="bg1"/>
                </a:solidFill>
              </a:rPr>
              <a:t>Absperrgitter, Bänder, Helfer, </a:t>
            </a:r>
            <a:r>
              <a:rPr lang="de-CH" sz="2000" dirty="0" err="1">
                <a:solidFill>
                  <a:schemeClr val="bg1"/>
                </a:solidFill>
              </a:rPr>
              <a:t>Triopane</a:t>
            </a:r>
            <a:r>
              <a:rPr lang="de-CH" sz="2000" dirty="0">
                <a:solidFill>
                  <a:schemeClr val="bg1"/>
                </a:solidFill>
              </a:rPr>
              <a:t>, Pannendreieck, Häuser schliessen</a:t>
            </a:r>
          </a:p>
          <a:p>
            <a:r>
              <a:rPr lang="de-CH" sz="2000" dirty="0">
                <a:solidFill>
                  <a:schemeClr val="bg1"/>
                </a:solidFill>
              </a:rPr>
              <a:t>Gehege leeren, Tücher, Planen usw.</a:t>
            </a:r>
          </a:p>
          <a:p>
            <a:endParaRPr lang="de-CH" sz="2000" spc="300" dirty="0">
              <a:solidFill>
                <a:schemeClr val="bg1"/>
              </a:solidFill>
            </a:endParaRPr>
          </a:p>
          <a:p>
            <a:r>
              <a:rPr lang="de-CH" sz="3200" b="1" dirty="0">
                <a:solidFill>
                  <a:srgbClr val="FFFF00"/>
                </a:solidFill>
                <a:effectLst>
                  <a:outerShdw blurRad="38100" dist="38100" dir="2700000" algn="tl">
                    <a:srgbClr val="000000">
                      <a:alpha val="43137"/>
                    </a:srgbClr>
                  </a:outerShdw>
                </a:effectLst>
              </a:rPr>
              <a:t>Retten</a:t>
            </a:r>
            <a:endParaRPr lang="de-CH" sz="2000" dirty="0">
              <a:solidFill>
                <a:schemeClr val="bg1"/>
              </a:solidFill>
            </a:endParaRPr>
          </a:p>
          <a:p>
            <a:pPr marL="457200" indent="-457200">
              <a:buAutoNum type="arabicPeriod"/>
            </a:pPr>
            <a:r>
              <a:rPr lang="de-CH" sz="2000" dirty="0">
                <a:solidFill>
                  <a:schemeClr val="bg1"/>
                </a:solidFill>
              </a:rPr>
              <a:t>Personen</a:t>
            </a:r>
          </a:p>
          <a:p>
            <a:pPr marL="457200" indent="-457200">
              <a:buAutoNum type="arabicPeriod"/>
            </a:pPr>
            <a:r>
              <a:rPr lang="de-CH" sz="2000" dirty="0">
                <a:solidFill>
                  <a:schemeClr val="bg1"/>
                </a:solidFill>
              </a:rPr>
              <a:t>Tiere</a:t>
            </a:r>
          </a:p>
          <a:p>
            <a:pPr marL="457200" indent="-457200">
              <a:buAutoNum type="arabicPeriod"/>
            </a:pPr>
            <a:r>
              <a:rPr lang="de-CH" sz="2000" dirty="0">
                <a:solidFill>
                  <a:schemeClr val="bg1"/>
                </a:solidFill>
              </a:rPr>
              <a:t>Sachwerte</a:t>
            </a:r>
          </a:p>
          <a:p>
            <a:endParaRPr lang="de-CH" sz="2000" b="1" spc="300" dirty="0">
              <a:solidFill>
                <a:schemeClr val="bg1"/>
              </a:solidFill>
            </a:endParaRPr>
          </a:p>
          <a:p>
            <a:r>
              <a:rPr lang="de-CH" sz="3200" b="1" dirty="0">
                <a:solidFill>
                  <a:srgbClr val="FFFF00"/>
                </a:solidFill>
                <a:effectLst>
                  <a:outerShdw blurRad="38100" dist="38100" dir="2700000" algn="tl">
                    <a:srgbClr val="000000">
                      <a:alpha val="43137"/>
                    </a:srgbClr>
                  </a:outerShdw>
                </a:effectLst>
              </a:rPr>
              <a:t>Verletzte Personen – Tiere beurteilen</a:t>
            </a:r>
          </a:p>
          <a:p>
            <a:endParaRPr lang="de-CH" sz="2000" b="1" dirty="0">
              <a:solidFill>
                <a:schemeClr val="bg1"/>
              </a:solidFill>
            </a:endParaRPr>
          </a:p>
          <a:p>
            <a:r>
              <a:rPr lang="de-CH" sz="2000" b="1" dirty="0">
                <a:solidFill>
                  <a:schemeClr val="bg1"/>
                </a:solidFill>
              </a:rPr>
              <a:t>ABCD</a:t>
            </a:r>
            <a:r>
              <a:rPr lang="de-CH" sz="2000" dirty="0">
                <a:solidFill>
                  <a:schemeClr val="bg1"/>
                </a:solidFill>
              </a:rPr>
              <a:t>	Atmung – Beatmung – Zirkulation – </a:t>
            </a:r>
            <a:r>
              <a:rPr lang="de-CH" sz="2000" dirty="0" err="1">
                <a:solidFill>
                  <a:schemeClr val="bg1"/>
                </a:solidFill>
              </a:rPr>
              <a:t>Defibrilation</a:t>
            </a:r>
            <a:endParaRPr lang="de-CH" sz="2000" dirty="0">
              <a:solidFill>
                <a:schemeClr val="bg1"/>
              </a:solidFill>
            </a:endParaRPr>
          </a:p>
          <a:p>
            <a:endParaRPr lang="de-CH" sz="2000" dirty="0">
              <a:solidFill>
                <a:schemeClr val="bg1"/>
              </a:solidFill>
            </a:endParaRPr>
          </a:p>
          <a:p>
            <a:r>
              <a:rPr lang="de-CH" sz="2000" dirty="0">
                <a:solidFill>
                  <a:schemeClr val="bg1"/>
                </a:solidFill>
              </a:rPr>
              <a:t>Gesundheits-Check und Anlage-Kontrolle beim Tier</a:t>
            </a:r>
          </a:p>
          <a:p>
            <a:endParaRPr lang="de-CH" dirty="0"/>
          </a:p>
          <a:p>
            <a:endParaRPr lang="de-CH" dirty="0"/>
          </a:p>
        </p:txBody>
      </p:sp>
    </p:spTree>
    <p:extLst>
      <p:ext uri="{BB962C8B-B14F-4D97-AF65-F5344CB8AC3E}">
        <p14:creationId xmlns:p14="http://schemas.microsoft.com/office/powerpoint/2010/main" val="3815563068"/>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619672" y="764704"/>
            <a:ext cx="6177397" cy="5262979"/>
          </a:xfrm>
          <a:prstGeom prst="rect">
            <a:avLst/>
          </a:prstGeom>
          <a:noFill/>
        </p:spPr>
        <p:txBody>
          <a:bodyPr wrap="none" rtlCol="0">
            <a:spAutoFit/>
          </a:bodyPr>
          <a:lstStyle/>
          <a:p>
            <a:pPr algn="ctr"/>
            <a:r>
              <a:rPr lang="de-CH" sz="4800" dirty="0">
                <a:solidFill>
                  <a:schemeClr val="bg1"/>
                </a:solidFill>
                <a:effectLst>
                  <a:outerShdw blurRad="38100" dist="38100" dir="2700000" algn="tl">
                    <a:srgbClr val="000000">
                      <a:alpha val="43137"/>
                    </a:srgbClr>
                  </a:outerShdw>
                </a:effectLst>
              </a:rPr>
              <a:t>Das Ziel muss sein</a:t>
            </a:r>
          </a:p>
          <a:p>
            <a:pPr algn="ctr"/>
            <a:r>
              <a:rPr lang="de-CH" sz="4800" dirty="0">
                <a:solidFill>
                  <a:schemeClr val="bg1"/>
                </a:solidFill>
                <a:effectLst>
                  <a:outerShdw blurRad="38100" dist="38100" dir="2700000" algn="tl">
                    <a:srgbClr val="000000">
                      <a:alpha val="43137"/>
                    </a:srgbClr>
                  </a:outerShdw>
                </a:effectLst>
              </a:rPr>
              <a:t>kompetent das Ereignis </a:t>
            </a:r>
          </a:p>
          <a:p>
            <a:pPr algn="ctr"/>
            <a:r>
              <a:rPr lang="de-CH" sz="4800" dirty="0">
                <a:solidFill>
                  <a:schemeClr val="bg1"/>
                </a:solidFill>
                <a:effectLst>
                  <a:outerShdw blurRad="38100" dist="38100" dir="2700000" algn="tl">
                    <a:srgbClr val="000000">
                      <a:alpha val="43137"/>
                    </a:srgbClr>
                  </a:outerShdw>
                </a:effectLst>
              </a:rPr>
              <a:t>zu bewältigen!</a:t>
            </a:r>
          </a:p>
          <a:p>
            <a:pPr algn="ctr"/>
            <a:endParaRPr lang="de-CH" sz="4800" dirty="0">
              <a:solidFill>
                <a:schemeClr val="bg1"/>
              </a:solidFill>
              <a:effectLst>
                <a:outerShdw blurRad="38100" dist="38100" dir="2700000" algn="tl">
                  <a:srgbClr val="000000">
                    <a:alpha val="43137"/>
                  </a:srgbClr>
                </a:outerShdw>
              </a:effectLst>
            </a:endParaRPr>
          </a:p>
          <a:p>
            <a:pPr algn="ctr"/>
            <a:r>
              <a:rPr lang="de-CH" sz="4800" dirty="0">
                <a:solidFill>
                  <a:schemeClr val="bg1"/>
                </a:solidFill>
                <a:effectLst>
                  <a:outerShdw blurRad="38100" dist="38100" dir="2700000" algn="tl">
                    <a:srgbClr val="000000">
                      <a:alpha val="43137"/>
                    </a:srgbClr>
                  </a:outerShdw>
                </a:effectLst>
              </a:rPr>
              <a:t>Es darf dabei nicht noch</a:t>
            </a:r>
          </a:p>
          <a:p>
            <a:pPr algn="ctr"/>
            <a:r>
              <a:rPr lang="de-CH" sz="4800" dirty="0">
                <a:solidFill>
                  <a:schemeClr val="bg1"/>
                </a:solidFill>
                <a:effectLst>
                  <a:outerShdw blurRad="38100" dist="38100" dir="2700000" algn="tl">
                    <a:srgbClr val="000000">
                      <a:alpha val="43137"/>
                    </a:srgbClr>
                  </a:outerShdw>
                </a:effectLst>
              </a:rPr>
              <a:t>grösserer Schaden </a:t>
            </a:r>
          </a:p>
          <a:p>
            <a:pPr algn="ctr"/>
            <a:r>
              <a:rPr lang="de-CH" sz="4800" dirty="0">
                <a:solidFill>
                  <a:schemeClr val="bg1"/>
                </a:solidFill>
                <a:effectLst>
                  <a:outerShdw blurRad="38100" dist="38100" dir="2700000" algn="tl">
                    <a:srgbClr val="000000">
                      <a:alpha val="43137"/>
                    </a:srgbClr>
                  </a:outerShdw>
                </a:effectLst>
              </a:rPr>
              <a:t>entstehen!</a:t>
            </a:r>
          </a:p>
        </p:txBody>
      </p:sp>
    </p:spTree>
    <p:extLst>
      <p:ext uri="{BB962C8B-B14F-4D97-AF65-F5344CB8AC3E}">
        <p14:creationId xmlns:p14="http://schemas.microsoft.com/office/powerpoint/2010/main" val="1967443780"/>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11560" y="329084"/>
            <a:ext cx="4331635" cy="7632859"/>
          </a:xfrm>
          <a:prstGeom prst="rect">
            <a:avLst/>
          </a:prstGeom>
          <a:noFill/>
        </p:spPr>
        <p:txBody>
          <a:bodyPr wrap="none" rtlCol="0">
            <a:spAutoFit/>
          </a:bodyPr>
          <a:lstStyle/>
          <a:p>
            <a:r>
              <a:rPr lang="de-CH" sz="2400" b="1" dirty="0">
                <a:effectLst>
                  <a:outerShdw blurRad="38100" dist="38100" dir="2700000" algn="tl">
                    <a:srgbClr val="000000">
                      <a:alpha val="43137"/>
                    </a:srgbClr>
                  </a:outerShdw>
                </a:effectLst>
              </a:rPr>
              <a:t> </a:t>
            </a:r>
            <a:r>
              <a:rPr lang="de-CH" sz="2800" b="1" dirty="0">
                <a:solidFill>
                  <a:srgbClr val="FFFF00"/>
                </a:solidFill>
                <a:effectLst>
                  <a:outerShdw blurRad="38100" dist="38100" dir="2700000" algn="tl">
                    <a:srgbClr val="000000">
                      <a:alpha val="43137"/>
                    </a:srgbClr>
                  </a:outerShdw>
                </a:effectLst>
              </a:rPr>
              <a:t>Zoo Zürich </a:t>
            </a:r>
            <a:endParaRPr lang="de-CH" sz="24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de-CH"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Fläche 28 ha</a:t>
            </a:r>
          </a:p>
          <a:p>
            <a:pPr marL="342900" indent="-342900">
              <a:buFont typeface="Arial" panose="020B0604020202020204" pitchFamily="34" charset="0"/>
              <a:buChar char="•"/>
            </a:pPr>
            <a:r>
              <a:rPr lang="de-CH"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Eröffnung am 07.09.1929</a:t>
            </a:r>
          </a:p>
          <a:p>
            <a:pPr marL="342900" indent="-342900">
              <a:buFont typeface="Arial" panose="020B0604020202020204" pitchFamily="34" charset="0"/>
              <a:buChar char="•"/>
            </a:pPr>
            <a:r>
              <a:rPr lang="de-CH"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380 Tierarten</a:t>
            </a:r>
          </a:p>
          <a:p>
            <a:pPr marL="342900" indent="-342900">
              <a:buFont typeface="Arial" panose="020B0604020202020204" pitchFamily="34" charset="0"/>
              <a:buChar char="•"/>
            </a:pPr>
            <a:r>
              <a:rPr lang="de-CH"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4825 Individuen</a:t>
            </a:r>
          </a:p>
          <a:p>
            <a:pPr marL="342900" indent="-342900">
              <a:buFont typeface="Arial" panose="020B0604020202020204" pitchFamily="34" charset="0"/>
              <a:buChar char="•"/>
            </a:pPr>
            <a:r>
              <a:rPr lang="de-CH"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150 Mitarbeiter</a:t>
            </a:r>
          </a:p>
          <a:p>
            <a:pPr marL="342900" indent="-342900">
              <a:buFont typeface="Arial" panose="020B0604020202020204" pitchFamily="34" charset="0"/>
              <a:buChar char="•"/>
            </a:pPr>
            <a:r>
              <a:rPr lang="de-CH"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Millionen Besucher / Jahr</a:t>
            </a:r>
          </a:p>
          <a:p>
            <a:endParaRPr lang="de-CH" sz="2400" b="1" dirty="0">
              <a:solidFill>
                <a:schemeClr val="bg1"/>
              </a:solidFill>
              <a:effectLst>
                <a:outerShdw blurRad="38100" dist="38100" dir="2700000" algn="tl">
                  <a:srgbClr val="000000">
                    <a:alpha val="43137"/>
                  </a:srgbClr>
                </a:outerShdw>
              </a:effectLst>
            </a:endParaRPr>
          </a:p>
          <a:p>
            <a:endParaRPr lang="de-CH" sz="2400" b="1" dirty="0">
              <a:effectLst>
                <a:outerShdw blurRad="38100" dist="38100" dir="2700000" algn="tl">
                  <a:srgbClr val="000000">
                    <a:alpha val="43137"/>
                  </a:srgbClr>
                </a:outerShdw>
              </a:effectLst>
            </a:endParaRPr>
          </a:p>
          <a:p>
            <a:endParaRPr lang="de-CH" sz="2400" b="1" dirty="0">
              <a:effectLst>
                <a:outerShdw blurRad="38100" dist="38100" dir="2700000" algn="tl">
                  <a:srgbClr val="000000">
                    <a:alpha val="43137"/>
                  </a:srgbClr>
                </a:outerShdw>
              </a:effectLst>
            </a:endParaRPr>
          </a:p>
          <a:p>
            <a:endParaRPr lang="de-CH" sz="2000" b="1" dirty="0">
              <a:effectLst>
                <a:outerShdw blurRad="38100" dist="38100" dir="2700000" algn="tl">
                  <a:srgbClr val="000000">
                    <a:alpha val="43137"/>
                  </a:srgbClr>
                </a:outerShdw>
              </a:effectLst>
            </a:endParaRPr>
          </a:p>
          <a:p>
            <a:endParaRPr lang="de-CH" sz="2000" dirty="0"/>
          </a:p>
          <a:p>
            <a:endParaRPr lang="de-CH" sz="2000" dirty="0"/>
          </a:p>
          <a:p>
            <a:endParaRPr lang="de-CH" sz="2000" dirty="0"/>
          </a:p>
          <a:p>
            <a:endParaRPr lang="de-CH" sz="2000" dirty="0"/>
          </a:p>
          <a:p>
            <a:endParaRPr lang="de-CH" sz="2000" dirty="0"/>
          </a:p>
          <a:p>
            <a:endParaRPr lang="de-CH" dirty="0"/>
          </a:p>
          <a:p>
            <a:endParaRPr lang="de-CH" dirty="0"/>
          </a:p>
          <a:p>
            <a:endParaRPr lang="de-CH" dirty="0"/>
          </a:p>
          <a:p>
            <a:endParaRPr lang="de-CH" dirty="0"/>
          </a:p>
          <a:p>
            <a:endParaRPr lang="de-CH" dirty="0"/>
          </a:p>
          <a:p>
            <a:endParaRPr lang="de-CH" dirty="0"/>
          </a:p>
          <a:p>
            <a:endParaRPr lang="de-CH" dirty="0"/>
          </a:p>
        </p:txBody>
      </p:sp>
      <p:pic>
        <p:nvPicPr>
          <p:cNvPr id="6" name="Grafik 5">
            <a:extLst>
              <a:ext uri="{FF2B5EF4-FFF2-40B4-BE49-F238E27FC236}">
                <a16:creationId xmlns:a16="http://schemas.microsoft.com/office/drawing/2014/main" id="{E1515092-7F91-8C49-91F9-555BA3A87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332525"/>
            <a:ext cx="8760172" cy="3120811"/>
          </a:xfrm>
          <a:prstGeom prst="rect">
            <a:avLst/>
          </a:prstGeom>
        </p:spPr>
      </p:pic>
      <p:pic>
        <p:nvPicPr>
          <p:cNvPr id="7" name="Grafik 6">
            <a:extLst>
              <a:ext uri="{FF2B5EF4-FFF2-40B4-BE49-F238E27FC236}">
                <a16:creationId xmlns:a16="http://schemas.microsoft.com/office/drawing/2014/main" id="{91FB20B3-5635-9749-AF29-2EE22AF61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523" y="188640"/>
            <a:ext cx="2607161" cy="1731764"/>
          </a:xfrm>
          <a:prstGeom prst="rect">
            <a:avLst/>
          </a:prstGeom>
        </p:spPr>
      </p:pic>
    </p:spTree>
    <p:extLst>
      <p:ext uri="{BB962C8B-B14F-4D97-AF65-F5344CB8AC3E}">
        <p14:creationId xmlns:p14="http://schemas.microsoft.com/office/powerpoint/2010/main" val="1856331529"/>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79512" y="233233"/>
            <a:ext cx="8803150" cy="2862322"/>
          </a:xfrm>
          <a:prstGeom prst="rect">
            <a:avLst/>
          </a:prstGeom>
          <a:noFill/>
        </p:spPr>
        <p:txBody>
          <a:bodyPr wrap="square" rtlCol="0">
            <a:spAutoFit/>
          </a:bodyPr>
          <a:lstStyle/>
          <a:p>
            <a:pPr algn="ctr"/>
            <a:r>
              <a:rPr lang="de-CH" sz="3200" b="1" dirty="0">
                <a:solidFill>
                  <a:srgbClr val="FFFF00"/>
                </a:solidFill>
                <a:effectLst>
                  <a:outerShdw blurRad="38100" dist="38100" dir="2700000" algn="tl">
                    <a:srgbClr val="000000">
                      <a:alpha val="43137"/>
                    </a:srgbClr>
                  </a:outerShdw>
                </a:effectLst>
                <a:latin typeface="+mj-lt"/>
              </a:rPr>
              <a:t>Wie ist die Organisation </a:t>
            </a:r>
          </a:p>
          <a:p>
            <a:pPr algn="ctr"/>
            <a:r>
              <a:rPr lang="de-CH" sz="3200" b="1" dirty="0">
                <a:solidFill>
                  <a:srgbClr val="FFFF00"/>
                </a:solidFill>
                <a:effectLst>
                  <a:outerShdw blurRad="38100" dist="38100" dir="2700000" algn="tl">
                    <a:srgbClr val="000000">
                      <a:alpha val="43137"/>
                    </a:srgbClr>
                  </a:outerShdw>
                </a:effectLst>
                <a:latin typeface="+mj-lt"/>
              </a:rPr>
              <a:t>bei Dir im Betrieb</a:t>
            </a:r>
          </a:p>
          <a:p>
            <a:pPr algn="ctr"/>
            <a:endParaRPr lang="de-CH" sz="3200" dirty="0">
              <a:solidFill>
                <a:schemeClr val="bg1"/>
              </a:solidFill>
            </a:endParaRPr>
          </a:p>
          <a:p>
            <a:pPr algn="ctr"/>
            <a:r>
              <a:rPr lang="de-CH" sz="2800" dirty="0">
                <a:solidFill>
                  <a:schemeClr val="bg1"/>
                </a:solidFill>
              </a:rPr>
              <a:t>Mache Dir zu Hause einmal Deine</a:t>
            </a:r>
          </a:p>
          <a:p>
            <a:pPr algn="ctr"/>
            <a:r>
              <a:rPr lang="de-CH" sz="2800" dirty="0">
                <a:solidFill>
                  <a:schemeClr val="bg1"/>
                </a:solidFill>
              </a:rPr>
              <a:t> Gedanken über deinen Arbeitsplatz</a:t>
            </a:r>
          </a:p>
          <a:p>
            <a:pPr algn="ctr"/>
            <a:r>
              <a:rPr lang="de-CH" sz="2800" dirty="0">
                <a:solidFill>
                  <a:schemeClr val="bg1"/>
                </a:solidFill>
              </a:rPr>
              <a:t>und über das  Gehörte</a:t>
            </a:r>
            <a:endParaRPr lang="de-CH" sz="3200" dirty="0">
              <a:solidFill>
                <a:schemeClr val="bg1"/>
              </a:solidFill>
            </a:endParaRPr>
          </a:p>
        </p:txBody>
      </p:sp>
      <p:pic>
        <p:nvPicPr>
          <p:cNvPr id="4" name="Grafik 3">
            <a:extLst>
              <a:ext uri="{FF2B5EF4-FFF2-40B4-BE49-F238E27FC236}">
                <a16:creationId xmlns:a16="http://schemas.microsoft.com/office/drawing/2014/main" id="{AE690A67-F13C-7241-89C7-5AFE4BEB84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8" y="3212976"/>
            <a:ext cx="4532962" cy="3024336"/>
          </a:xfrm>
          <a:prstGeom prst="rect">
            <a:avLst/>
          </a:prstGeom>
        </p:spPr>
      </p:pic>
    </p:spTree>
    <p:extLst>
      <p:ext uri="{BB962C8B-B14F-4D97-AF65-F5344CB8AC3E}">
        <p14:creationId xmlns:p14="http://schemas.microsoft.com/office/powerpoint/2010/main" val="564675903"/>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0E87D50-A168-5044-9FFF-1B8DD5D64020}"/>
              </a:ext>
            </a:extLst>
          </p:cNvPr>
          <p:cNvSpPr txBox="1"/>
          <p:nvPr/>
        </p:nvSpPr>
        <p:spPr>
          <a:xfrm>
            <a:off x="4514412" y="332656"/>
            <a:ext cx="4536504" cy="1323439"/>
          </a:xfrm>
          <a:prstGeom prst="rect">
            <a:avLst/>
          </a:prstGeom>
          <a:noFill/>
        </p:spPr>
        <p:txBody>
          <a:bodyPr wrap="square" rtlCol="0">
            <a:spAutoFit/>
          </a:bodyPr>
          <a:lstStyle/>
          <a:p>
            <a:pPr algn="ctr"/>
            <a:r>
              <a:rPr lang="de-DE" sz="4000" b="1" dirty="0">
                <a:solidFill>
                  <a:srgbClr val="FFFF00"/>
                </a:solidFill>
                <a:latin typeface="+mj-lt"/>
              </a:rPr>
              <a:t>Hörner und Geweihe</a:t>
            </a:r>
          </a:p>
        </p:txBody>
      </p:sp>
      <p:pic>
        <p:nvPicPr>
          <p:cNvPr id="11" name="Grafik 10">
            <a:extLst>
              <a:ext uri="{FF2B5EF4-FFF2-40B4-BE49-F238E27FC236}">
                <a16:creationId xmlns:a16="http://schemas.microsoft.com/office/drawing/2014/main" id="{2E87D90C-378D-854B-A89F-90B7F807F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332656"/>
            <a:ext cx="4158208" cy="6237312"/>
          </a:xfrm>
          <a:prstGeom prst="rect">
            <a:avLst/>
          </a:prstGeom>
        </p:spPr>
      </p:pic>
      <p:pic>
        <p:nvPicPr>
          <p:cNvPr id="13" name="Grafik 12">
            <a:extLst>
              <a:ext uri="{FF2B5EF4-FFF2-40B4-BE49-F238E27FC236}">
                <a16:creationId xmlns:a16="http://schemas.microsoft.com/office/drawing/2014/main" id="{CAFAE48C-114E-894B-A387-25F92D43A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274" y="1973119"/>
            <a:ext cx="4485905" cy="4192185"/>
          </a:xfrm>
          <a:prstGeom prst="rect">
            <a:avLst/>
          </a:prstGeom>
        </p:spPr>
      </p:pic>
    </p:spTree>
    <p:extLst>
      <p:ext uri="{BB962C8B-B14F-4D97-AF65-F5344CB8AC3E}">
        <p14:creationId xmlns:p14="http://schemas.microsoft.com/office/powerpoint/2010/main" val="2628289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A36C79B-8C4D-BA44-B9D6-4AB82D67302E}"/>
              </a:ext>
            </a:extLst>
          </p:cNvPr>
          <p:cNvSpPr txBox="1"/>
          <p:nvPr/>
        </p:nvSpPr>
        <p:spPr>
          <a:xfrm>
            <a:off x="666290" y="764704"/>
            <a:ext cx="8082174" cy="584775"/>
          </a:xfrm>
          <a:prstGeom prst="rect">
            <a:avLst/>
          </a:prstGeom>
          <a:noFill/>
        </p:spPr>
        <p:txBody>
          <a:bodyPr wrap="square" rtlCol="0">
            <a:spAutoFit/>
          </a:bodyPr>
          <a:lstStyle/>
          <a:p>
            <a:pPr algn="ctr"/>
            <a:r>
              <a:rPr lang="de-DE" sz="3200" b="1" dirty="0">
                <a:solidFill>
                  <a:srgbClr val="FFFF00"/>
                </a:solidFill>
              </a:rPr>
              <a:t>Besten Dank für die Aufmerksamkeit!</a:t>
            </a:r>
          </a:p>
        </p:txBody>
      </p:sp>
      <p:pic>
        <p:nvPicPr>
          <p:cNvPr id="4" name="Grafik 3">
            <a:extLst>
              <a:ext uri="{FF2B5EF4-FFF2-40B4-BE49-F238E27FC236}">
                <a16:creationId xmlns:a16="http://schemas.microsoft.com/office/drawing/2014/main" id="{4CBB2D72-467D-BB4E-98BE-B7C7E0CE2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2816"/>
            <a:ext cx="9144000" cy="4415199"/>
          </a:xfrm>
          <a:prstGeom prst="rect">
            <a:avLst/>
          </a:prstGeom>
        </p:spPr>
      </p:pic>
    </p:spTree>
    <p:extLst>
      <p:ext uri="{BB962C8B-B14F-4D97-AF65-F5344CB8AC3E}">
        <p14:creationId xmlns:p14="http://schemas.microsoft.com/office/powerpoint/2010/main" val="4107079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0E87D50-A168-5044-9FFF-1B8DD5D64020}"/>
              </a:ext>
            </a:extLst>
          </p:cNvPr>
          <p:cNvSpPr txBox="1"/>
          <p:nvPr/>
        </p:nvSpPr>
        <p:spPr>
          <a:xfrm>
            <a:off x="2339752" y="188640"/>
            <a:ext cx="4248472" cy="720080"/>
          </a:xfrm>
          <a:prstGeom prst="rect">
            <a:avLst/>
          </a:prstGeom>
          <a:noFill/>
        </p:spPr>
        <p:txBody>
          <a:bodyPr wrap="square" rtlCol="0">
            <a:spAutoFit/>
          </a:bodyPr>
          <a:lstStyle/>
          <a:p>
            <a:pPr algn="ctr"/>
            <a:r>
              <a:rPr lang="de-DE" sz="4000" b="1" dirty="0">
                <a:solidFill>
                  <a:srgbClr val="FFFF00"/>
                </a:solidFill>
                <a:latin typeface="+mj-lt"/>
              </a:rPr>
              <a:t>Schnäbel</a:t>
            </a:r>
          </a:p>
        </p:txBody>
      </p:sp>
      <p:sp>
        <p:nvSpPr>
          <p:cNvPr id="4" name="Textfeld 3">
            <a:extLst>
              <a:ext uri="{FF2B5EF4-FFF2-40B4-BE49-F238E27FC236}">
                <a16:creationId xmlns:a16="http://schemas.microsoft.com/office/drawing/2014/main" id="{20AF67B4-CA9E-8C4C-AD72-1BA5A3C689A3}"/>
              </a:ext>
            </a:extLst>
          </p:cNvPr>
          <p:cNvSpPr txBox="1"/>
          <p:nvPr/>
        </p:nvSpPr>
        <p:spPr>
          <a:xfrm>
            <a:off x="2987824" y="1052736"/>
            <a:ext cx="3120598" cy="461665"/>
          </a:xfrm>
          <a:prstGeom prst="rect">
            <a:avLst/>
          </a:prstGeom>
          <a:noFill/>
        </p:spPr>
        <p:txBody>
          <a:bodyPr wrap="none" rtlCol="0">
            <a:spAutoFit/>
          </a:bodyPr>
          <a:lstStyle/>
          <a:p>
            <a:r>
              <a:rPr lang="de-DE" sz="2400" dirty="0">
                <a:solidFill>
                  <a:schemeClr val="bg1"/>
                </a:solidFill>
              </a:rPr>
              <a:t>Hacken, Picken Stechen</a:t>
            </a:r>
          </a:p>
        </p:txBody>
      </p:sp>
      <p:pic>
        <p:nvPicPr>
          <p:cNvPr id="7" name="Grafik 6">
            <a:extLst>
              <a:ext uri="{FF2B5EF4-FFF2-40B4-BE49-F238E27FC236}">
                <a16:creationId xmlns:a16="http://schemas.microsoft.com/office/drawing/2014/main" id="{A8499148-530B-F94C-A941-F0AAB8B6B9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772816"/>
            <a:ext cx="4326048" cy="3240360"/>
          </a:xfrm>
          <a:prstGeom prst="rect">
            <a:avLst/>
          </a:prstGeom>
        </p:spPr>
      </p:pic>
      <p:pic>
        <p:nvPicPr>
          <p:cNvPr id="9" name="Grafik 8">
            <a:extLst>
              <a:ext uri="{FF2B5EF4-FFF2-40B4-BE49-F238E27FC236}">
                <a16:creationId xmlns:a16="http://schemas.microsoft.com/office/drawing/2014/main" id="{F6341904-0EC4-614D-9D47-8D7ED8F0B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3356992"/>
            <a:ext cx="4518707" cy="3149848"/>
          </a:xfrm>
          <a:prstGeom prst="rect">
            <a:avLst/>
          </a:prstGeom>
        </p:spPr>
      </p:pic>
    </p:spTree>
    <p:extLst>
      <p:ext uri="{BB962C8B-B14F-4D97-AF65-F5344CB8AC3E}">
        <p14:creationId xmlns:p14="http://schemas.microsoft.com/office/powerpoint/2010/main" val="859145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0E87D50-A168-5044-9FFF-1B8DD5D64020}"/>
              </a:ext>
            </a:extLst>
          </p:cNvPr>
          <p:cNvSpPr txBox="1"/>
          <p:nvPr/>
        </p:nvSpPr>
        <p:spPr>
          <a:xfrm>
            <a:off x="611561" y="188641"/>
            <a:ext cx="7920880" cy="707886"/>
          </a:xfrm>
          <a:prstGeom prst="rect">
            <a:avLst/>
          </a:prstGeom>
          <a:noFill/>
        </p:spPr>
        <p:txBody>
          <a:bodyPr wrap="square" rtlCol="0">
            <a:spAutoFit/>
          </a:bodyPr>
          <a:lstStyle/>
          <a:p>
            <a:pPr algn="ctr"/>
            <a:r>
              <a:rPr lang="de-DE" sz="4000" b="1" dirty="0">
                <a:solidFill>
                  <a:srgbClr val="FFFF00"/>
                </a:solidFill>
                <a:latin typeface="+mj-lt"/>
              </a:rPr>
              <a:t>Krallen, Hufe und Klauen</a:t>
            </a:r>
          </a:p>
        </p:txBody>
      </p:sp>
      <p:sp>
        <p:nvSpPr>
          <p:cNvPr id="4" name="Textfeld 3">
            <a:extLst>
              <a:ext uri="{FF2B5EF4-FFF2-40B4-BE49-F238E27FC236}">
                <a16:creationId xmlns:a16="http://schemas.microsoft.com/office/drawing/2014/main" id="{20AF67B4-CA9E-8C4C-AD72-1BA5A3C689A3}"/>
              </a:ext>
            </a:extLst>
          </p:cNvPr>
          <p:cNvSpPr txBox="1"/>
          <p:nvPr/>
        </p:nvSpPr>
        <p:spPr>
          <a:xfrm>
            <a:off x="3004004" y="975266"/>
            <a:ext cx="2919967" cy="461665"/>
          </a:xfrm>
          <a:prstGeom prst="rect">
            <a:avLst/>
          </a:prstGeom>
          <a:noFill/>
        </p:spPr>
        <p:txBody>
          <a:bodyPr wrap="none" rtlCol="0">
            <a:spAutoFit/>
          </a:bodyPr>
          <a:lstStyle/>
          <a:p>
            <a:r>
              <a:rPr lang="de-DE" sz="2400" dirty="0">
                <a:solidFill>
                  <a:schemeClr val="bg1"/>
                </a:solidFill>
              </a:rPr>
              <a:t>Kratzen und Schlagen</a:t>
            </a:r>
          </a:p>
        </p:txBody>
      </p:sp>
      <p:pic>
        <p:nvPicPr>
          <p:cNvPr id="5" name="Grafik 4">
            <a:extLst>
              <a:ext uri="{FF2B5EF4-FFF2-40B4-BE49-F238E27FC236}">
                <a16:creationId xmlns:a16="http://schemas.microsoft.com/office/drawing/2014/main" id="{54F2E8FF-1401-C143-A1AE-D66D3C3B4A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503477"/>
            <a:ext cx="5362214" cy="4023310"/>
          </a:xfrm>
          <a:prstGeom prst="rect">
            <a:avLst/>
          </a:prstGeom>
        </p:spPr>
      </p:pic>
      <p:sp>
        <p:nvSpPr>
          <p:cNvPr id="6" name="Textfeld 5">
            <a:extLst>
              <a:ext uri="{FF2B5EF4-FFF2-40B4-BE49-F238E27FC236}">
                <a16:creationId xmlns:a16="http://schemas.microsoft.com/office/drawing/2014/main" id="{809843C0-D667-D44D-BBA2-A1D12905BCE6}"/>
              </a:ext>
            </a:extLst>
          </p:cNvPr>
          <p:cNvSpPr txBox="1"/>
          <p:nvPr/>
        </p:nvSpPr>
        <p:spPr>
          <a:xfrm>
            <a:off x="6611007" y="4719144"/>
            <a:ext cx="1921433" cy="369332"/>
          </a:xfrm>
          <a:prstGeom prst="rect">
            <a:avLst/>
          </a:prstGeom>
          <a:noFill/>
        </p:spPr>
        <p:txBody>
          <a:bodyPr wrap="square" rtlCol="0">
            <a:spAutoFit/>
          </a:bodyPr>
          <a:lstStyle/>
          <a:p>
            <a:r>
              <a:rPr lang="de-DE" dirty="0">
                <a:solidFill>
                  <a:srgbClr val="FF0000"/>
                </a:solidFill>
              </a:rPr>
              <a:t>Einfügen Kranich</a:t>
            </a:r>
          </a:p>
        </p:txBody>
      </p:sp>
      <p:pic>
        <p:nvPicPr>
          <p:cNvPr id="7" name="Grafik 6">
            <a:extLst>
              <a:ext uri="{FF2B5EF4-FFF2-40B4-BE49-F238E27FC236}">
                <a16:creationId xmlns:a16="http://schemas.microsoft.com/office/drawing/2014/main" id="{38DA1E47-F20D-7F4B-8303-3C84295BE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1689359"/>
            <a:ext cx="2857500" cy="3651545"/>
          </a:xfrm>
          <a:prstGeom prst="rect">
            <a:avLst/>
          </a:prstGeom>
        </p:spPr>
      </p:pic>
    </p:spTree>
    <p:extLst>
      <p:ext uri="{BB962C8B-B14F-4D97-AF65-F5344CB8AC3E}">
        <p14:creationId xmlns:p14="http://schemas.microsoft.com/office/powerpoint/2010/main" val="1725554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0E87D50-A168-5044-9FFF-1B8DD5D64020}"/>
              </a:ext>
            </a:extLst>
          </p:cNvPr>
          <p:cNvSpPr txBox="1"/>
          <p:nvPr/>
        </p:nvSpPr>
        <p:spPr>
          <a:xfrm>
            <a:off x="2339752" y="188640"/>
            <a:ext cx="4248472" cy="720080"/>
          </a:xfrm>
          <a:prstGeom prst="rect">
            <a:avLst/>
          </a:prstGeom>
          <a:noFill/>
        </p:spPr>
        <p:txBody>
          <a:bodyPr wrap="square" rtlCol="0">
            <a:spAutoFit/>
          </a:bodyPr>
          <a:lstStyle/>
          <a:p>
            <a:pPr algn="ctr"/>
            <a:r>
              <a:rPr lang="de-DE" sz="4000" b="1" dirty="0">
                <a:solidFill>
                  <a:srgbClr val="FFFF00"/>
                </a:solidFill>
                <a:latin typeface="+mj-lt"/>
              </a:rPr>
              <a:t>Stacheln</a:t>
            </a:r>
          </a:p>
        </p:txBody>
      </p:sp>
      <p:pic>
        <p:nvPicPr>
          <p:cNvPr id="7" name="Grafik 6">
            <a:extLst>
              <a:ext uri="{FF2B5EF4-FFF2-40B4-BE49-F238E27FC236}">
                <a16:creationId xmlns:a16="http://schemas.microsoft.com/office/drawing/2014/main" id="{87D111BF-B45A-A54F-BBA2-A1A720C7E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0808"/>
            <a:ext cx="9144000" cy="3600805"/>
          </a:xfrm>
          <a:prstGeom prst="rect">
            <a:avLst/>
          </a:prstGeom>
        </p:spPr>
      </p:pic>
      <p:pic>
        <p:nvPicPr>
          <p:cNvPr id="9" name="Grafik 8">
            <a:extLst>
              <a:ext uri="{FF2B5EF4-FFF2-40B4-BE49-F238E27FC236}">
                <a16:creationId xmlns:a16="http://schemas.microsoft.com/office/drawing/2014/main" id="{FB5CA077-A31E-6147-9821-D0232877C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797" y="0"/>
            <a:ext cx="6556405" cy="6858000"/>
          </a:xfrm>
          <a:prstGeom prst="rect">
            <a:avLst/>
          </a:prstGeom>
        </p:spPr>
      </p:pic>
    </p:spTree>
    <p:extLst>
      <p:ext uri="{BB962C8B-B14F-4D97-AF65-F5344CB8AC3E}">
        <p14:creationId xmlns:p14="http://schemas.microsoft.com/office/powerpoint/2010/main" val="378403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0E87D50-A168-5044-9FFF-1B8DD5D64020}"/>
              </a:ext>
            </a:extLst>
          </p:cNvPr>
          <p:cNvSpPr txBox="1"/>
          <p:nvPr/>
        </p:nvSpPr>
        <p:spPr>
          <a:xfrm>
            <a:off x="2339752" y="188640"/>
            <a:ext cx="4248472" cy="720080"/>
          </a:xfrm>
          <a:prstGeom prst="rect">
            <a:avLst/>
          </a:prstGeom>
          <a:noFill/>
        </p:spPr>
        <p:txBody>
          <a:bodyPr wrap="square" rtlCol="0">
            <a:spAutoFit/>
          </a:bodyPr>
          <a:lstStyle/>
          <a:p>
            <a:pPr algn="ctr"/>
            <a:r>
              <a:rPr lang="de-DE" sz="4000" b="1" dirty="0">
                <a:solidFill>
                  <a:srgbClr val="FFFF00"/>
                </a:solidFill>
                <a:latin typeface="+mj-lt"/>
              </a:rPr>
              <a:t>Muskelkraft</a:t>
            </a:r>
          </a:p>
        </p:txBody>
      </p:sp>
      <p:pic>
        <p:nvPicPr>
          <p:cNvPr id="7" name="Grafik 6">
            <a:extLst>
              <a:ext uri="{FF2B5EF4-FFF2-40B4-BE49-F238E27FC236}">
                <a16:creationId xmlns:a16="http://schemas.microsoft.com/office/drawing/2014/main" id="{71B5B08B-CD9D-6C41-9557-83413AA8C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812898"/>
            <a:ext cx="8136904" cy="3862317"/>
          </a:xfrm>
          <a:prstGeom prst="rect">
            <a:avLst/>
          </a:prstGeom>
        </p:spPr>
      </p:pic>
      <p:pic>
        <p:nvPicPr>
          <p:cNvPr id="9" name="Grafik 8">
            <a:extLst>
              <a:ext uri="{FF2B5EF4-FFF2-40B4-BE49-F238E27FC236}">
                <a16:creationId xmlns:a16="http://schemas.microsoft.com/office/drawing/2014/main" id="{EBD33660-DD4A-7546-828F-3ECD9B2F3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9" y="2083708"/>
            <a:ext cx="9036497" cy="3253139"/>
          </a:xfrm>
          <a:prstGeom prst="rect">
            <a:avLst/>
          </a:prstGeom>
        </p:spPr>
      </p:pic>
    </p:spTree>
    <p:extLst>
      <p:ext uri="{BB962C8B-B14F-4D97-AF65-F5344CB8AC3E}">
        <p14:creationId xmlns:p14="http://schemas.microsoft.com/office/powerpoint/2010/main" val="132214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0E87D50-A168-5044-9FFF-1B8DD5D64020}"/>
              </a:ext>
            </a:extLst>
          </p:cNvPr>
          <p:cNvSpPr txBox="1"/>
          <p:nvPr/>
        </p:nvSpPr>
        <p:spPr>
          <a:xfrm>
            <a:off x="1187624" y="5805264"/>
            <a:ext cx="2505860" cy="720080"/>
          </a:xfrm>
          <a:prstGeom prst="rect">
            <a:avLst/>
          </a:prstGeom>
          <a:noFill/>
        </p:spPr>
        <p:txBody>
          <a:bodyPr wrap="square" rtlCol="0">
            <a:spAutoFit/>
          </a:bodyPr>
          <a:lstStyle/>
          <a:p>
            <a:pPr algn="ctr"/>
            <a:r>
              <a:rPr lang="de-DE" sz="4000" b="1" dirty="0">
                <a:solidFill>
                  <a:srgbClr val="FFFF00"/>
                </a:solidFill>
                <a:latin typeface="+mj-lt"/>
              </a:rPr>
              <a:t>Gift</a:t>
            </a:r>
          </a:p>
        </p:txBody>
      </p:sp>
      <p:pic>
        <p:nvPicPr>
          <p:cNvPr id="4" name="Grafik 3">
            <a:extLst>
              <a:ext uri="{FF2B5EF4-FFF2-40B4-BE49-F238E27FC236}">
                <a16:creationId xmlns:a16="http://schemas.microsoft.com/office/drawing/2014/main" id="{6AB68957-0983-B246-B502-71788EE9D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12" y="116632"/>
            <a:ext cx="4514412" cy="2539357"/>
          </a:xfrm>
          <a:prstGeom prst="rect">
            <a:avLst/>
          </a:prstGeom>
        </p:spPr>
      </p:pic>
      <p:pic>
        <p:nvPicPr>
          <p:cNvPr id="6" name="Grafik 5">
            <a:extLst>
              <a:ext uri="{FF2B5EF4-FFF2-40B4-BE49-F238E27FC236}">
                <a16:creationId xmlns:a16="http://schemas.microsoft.com/office/drawing/2014/main" id="{03FD13AC-7A3B-CE4B-B9BE-10C3BF4EF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738" y="495749"/>
            <a:ext cx="4184758" cy="2664296"/>
          </a:xfrm>
          <a:prstGeom prst="rect">
            <a:avLst/>
          </a:prstGeom>
        </p:spPr>
      </p:pic>
      <p:pic>
        <p:nvPicPr>
          <p:cNvPr id="10" name="Grafik 9">
            <a:extLst>
              <a:ext uri="{FF2B5EF4-FFF2-40B4-BE49-F238E27FC236}">
                <a16:creationId xmlns:a16="http://schemas.microsoft.com/office/drawing/2014/main" id="{CFA6AA6C-55DC-8040-AA10-72B09CD76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2708920"/>
            <a:ext cx="4982457" cy="2802632"/>
          </a:xfrm>
          <a:prstGeom prst="rect">
            <a:avLst/>
          </a:prstGeom>
        </p:spPr>
      </p:pic>
      <p:pic>
        <p:nvPicPr>
          <p:cNvPr id="8" name="Grafik 7">
            <a:extLst>
              <a:ext uri="{FF2B5EF4-FFF2-40B4-BE49-F238E27FC236}">
                <a16:creationId xmlns:a16="http://schemas.microsoft.com/office/drawing/2014/main" id="{931A4DD8-D9CE-374B-B55B-A34B640065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76" y="3212976"/>
            <a:ext cx="4656744" cy="2619419"/>
          </a:xfrm>
          <a:prstGeom prst="rect">
            <a:avLst/>
          </a:prstGeom>
        </p:spPr>
      </p:pic>
    </p:spTree>
    <p:extLst>
      <p:ext uri="{BB962C8B-B14F-4D97-AF65-F5344CB8AC3E}">
        <p14:creationId xmlns:p14="http://schemas.microsoft.com/office/powerpoint/2010/main" val="2700057590"/>
      </p:ext>
    </p:extLst>
  </p:cSld>
  <p:clrMapOvr>
    <a:masterClrMapping/>
  </p:clrMapOvr>
</p:sld>
</file>

<file path=ppt/theme/theme1.xml><?xml version="1.0" encoding="utf-8"?>
<a:theme xmlns:a="http://schemas.openxmlformats.org/drawingml/2006/main" name="Larissa">
  <a:themeElements>
    <a:clrScheme name="Benutzerdefiniert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772</Words>
  <Application>Microsoft Macintosh PowerPoint</Application>
  <PresentationFormat>Bildschirmpräsentation (4:3)</PresentationFormat>
  <Paragraphs>260</Paragraphs>
  <Slides>40</Slides>
  <Notes>11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40</vt:i4>
      </vt:variant>
    </vt:vector>
  </HeadingPairs>
  <TitlesOfParts>
    <vt:vector size="45" baseType="lpstr">
      <vt:lpstr>Arial</vt:lpstr>
      <vt:lpstr>Calibri</vt:lpstr>
      <vt:lpstr>Chiller</vt:lpstr>
      <vt:lpstr>Palatino Linotype</vt: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Amanda</dc:creator>
  <cp:lastModifiedBy>Microsoft Office-Benutzer</cp:lastModifiedBy>
  <cp:revision>138</cp:revision>
  <dcterms:created xsi:type="dcterms:W3CDTF">2019-11-20T19:33:46Z</dcterms:created>
  <dcterms:modified xsi:type="dcterms:W3CDTF">2021-08-22T09:19:47Z</dcterms:modified>
</cp:coreProperties>
</file>