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60" r:id="rId2"/>
    <p:sldId id="259" r:id="rId3"/>
    <p:sldId id="261" r:id="rId4"/>
    <p:sldId id="273" r:id="rId5"/>
    <p:sldId id="274" r:id="rId6"/>
    <p:sldId id="276" r:id="rId7"/>
    <p:sldId id="262" r:id="rId8"/>
    <p:sldId id="275" r:id="rId9"/>
    <p:sldId id="263" r:id="rId10"/>
    <p:sldId id="277" r:id="rId11"/>
    <p:sldId id="282" r:id="rId12"/>
    <p:sldId id="284" r:id="rId13"/>
    <p:sldId id="287" r:id="rId14"/>
    <p:sldId id="294" r:id="rId15"/>
    <p:sldId id="288" r:id="rId16"/>
    <p:sldId id="289" r:id="rId17"/>
    <p:sldId id="292" r:id="rId18"/>
    <p:sldId id="293" r:id="rId19"/>
    <p:sldId id="290" r:id="rId20"/>
    <p:sldId id="291" r:id="rId21"/>
    <p:sldId id="278" r:id="rId22"/>
    <p:sldId id="295" r:id="rId23"/>
    <p:sldId id="279" r:id="rId24"/>
    <p:sldId id="281" r:id="rId25"/>
    <p:sldId id="272" r:id="rId26"/>
    <p:sldId id="258" r:id="rId27"/>
    <p:sldId id="269" r:id="rId28"/>
    <p:sldId id="264" r:id="rId29"/>
    <p:sldId id="268" r:id="rId30"/>
    <p:sldId id="267" r:id="rId31"/>
    <p:sldId id="270" r:id="rId32"/>
    <p:sldId id="271" r:id="rId33"/>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025"/>
    <p:restoredTop sz="93609"/>
  </p:normalViewPr>
  <p:slideViewPr>
    <p:cSldViewPr>
      <p:cViewPr varScale="1">
        <p:scale>
          <a:sx n="122" d="100"/>
          <a:sy n="122" d="100"/>
        </p:scale>
        <p:origin x="1112" y="16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8FDC73-DD42-A64C-BB61-6FA5CF5B1A31}" type="datetimeFigureOut">
              <a:rPr lang="de-DE" smtClean="0"/>
              <a:t>22.08.21</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27E659-D29C-8A47-A49D-EB30DF25FC50}" type="slidenum">
              <a:rPr lang="de-DE" smtClean="0"/>
              <a:t>‹Nr.›</a:t>
            </a:fld>
            <a:endParaRPr lang="de-DE"/>
          </a:p>
        </p:txBody>
      </p:sp>
    </p:spTree>
    <p:extLst>
      <p:ext uri="{BB962C8B-B14F-4D97-AF65-F5344CB8AC3E}">
        <p14:creationId xmlns:p14="http://schemas.microsoft.com/office/powerpoint/2010/main" val="1912938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der Qua. Tierpfleger die alles Betreuen.</a:t>
            </a:r>
          </a:p>
        </p:txBody>
      </p:sp>
      <p:sp>
        <p:nvSpPr>
          <p:cNvPr id="4" name="Foliennummernplatzhalter 3"/>
          <p:cNvSpPr>
            <a:spLocks noGrp="1"/>
          </p:cNvSpPr>
          <p:nvPr>
            <p:ph type="sldNum" sz="quarter" idx="5"/>
          </p:nvPr>
        </p:nvSpPr>
        <p:spPr/>
        <p:txBody>
          <a:bodyPr/>
          <a:lstStyle/>
          <a:p>
            <a:fld id="{7127E659-D29C-8A47-A49D-EB30DF25FC50}" type="slidenum">
              <a:rPr lang="de-DE" smtClean="0"/>
              <a:t>2</a:t>
            </a:fld>
            <a:endParaRPr lang="de-DE"/>
          </a:p>
        </p:txBody>
      </p:sp>
    </p:spTree>
    <p:extLst>
      <p:ext uri="{BB962C8B-B14F-4D97-AF65-F5344CB8AC3E}">
        <p14:creationId xmlns:p14="http://schemas.microsoft.com/office/powerpoint/2010/main" val="1076713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Chikungunyafieber</a:t>
            </a:r>
            <a:r>
              <a:rPr lang="de-DE" dirty="0"/>
              <a:t>-tropische Viruserkrankung, Überragung durch Stechmücken, Fieber und Gelenkbeschwerden (</a:t>
            </a:r>
            <a:r>
              <a:rPr lang="de-DE" dirty="0" err="1"/>
              <a:t>Chikungunya</a:t>
            </a:r>
            <a:r>
              <a:rPr lang="de-DE" dirty="0"/>
              <a:t>=Bantu, der gekrümmte Gehende)</a:t>
            </a:r>
          </a:p>
          <a:p>
            <a:r>
              <a:rPr lang="de-DE" dirty="0"/>
              <a:t>Marburg-gehört zu den gefährlichsten bekannten Krankheitserregen, Überträger ist wahrscheinlich der Nilflughund aus dem Kongo, wurde mit Meerkatzen nach Marburg eingeschleppt. Durchfall, Erbrechen, Blutungen in Lunge und Darm, hohes Fieber (ähnlich Ebola)</a:t>
            </a:r>
          </a:p>
        </p:txBody>
      </p:sp>
      <p:sp>
        <p:nvSpPr>
          <p:cNvPr id="4" name="Foliennummernplatzhalter 3"/>
          <p:cNvSpPr>
            <a:spLocks noGrp="1"/>
          </p:cNvSpPr>
          <p:nvPr>
            <p:ph type="sldNum" sz="quarter" idx="5"/>
          </p:nvPr>
        </p:nvSpPr>
        <p:spPr/>
        <p:txBody>
          <a:bodyPr/>
          <a:lstStyle/>
          <a:p>
            <a:fld id="{7127E659-D29C-8A47-A49D-EB30DF25FC50}" type="slidenum">
              <a:rPr lang="de-DE" smtClean="0"/>
              <a:t>13</a:t>
            </a:fld>
            <a:endParaRPr lang="de-DE"/>
          </a:p>
        </p:txBody>
      </p:sp>
    </p:spTree>
    <p:extLst>
      <p:ext uri="{BB962C8B-B14F-4D97-AF65-F5344CB8AC3E}">
        <p14:creationId xmlns:p14="http://schemas.microsoft.com/office/powerpoint/2010/main" val="793643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Meerschweinchen in Peru, </a:t>
            </a:r>
            <a:r>
              <a:rPr lang="de-DE" dirty="0" err="1"/>
              <a:t>Muemeltiere</a:t>
            </a:r>
            <a:endParaRPr lang="de-DE" dirty="0"/>
          </a:p>
        </p:txBody>
      </p:sp>
      <p:sp>
        <p:nvSpPr>
          <p:cNvPr id="4" name="Foliennummernplatzhalter 3"/>
          <p:cNvSpPr>
            <a:spLocks noGrp="1"/>
          </p:cNvSpPr>
          <p:nvPr>
            <p:ph type="sldNum" sz="quarter" idx="5"/>
          </p:nvPr>
        </p:nvSpPr>
        <p:spPr/>
        <p:txBody>
          <a:bodyPr/>
          <a:lstStyle/>
          <a:p>
            <a:fld id="{7127E659-D29C-8A47-A49D-EB30DF25FC50}" type="slidenum">
              <a:rPr lang="de-DE" smtClean="0"/>
              <a:t>16</a:t>
            </a:fld>
            <a:endParaRPr lang="de-DE"/>
          </a:p>
        </p:txBody>
      </p:sp>
    </p:spTree>
    <p:extLst>
      <p:ext uri="{BB962C8B-B14F-4D97-AF65-F5344CB8AC3E}">
        <p14:creationId xmlns:p14="http://schemas.microsoft.com/office/powerpoint/2010/main" val="2748080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127E659-D29C-8A47-A49D-EB30DF25FC50}" type="slidenum">
              <a:rPr lang="de-DE" smtClean="0"/>
              <a:t>19</a:t>
            </a:fld>
            <a:endParaRPr lang="de-DE"/>
          </a:p>
        </p:txBody>
      </p:sp>
    </p:spTree>
    <p:extLst>
      <p:ext uri="{BB962C8B-B14F-4D97-AF65-F5344CB8AC3E}">
        <p14:creationId xmlns:p14="http://schemas.microsoft.com/office/powerpoint/2010/main" val="2377230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127E659-D29C-8A47-A49D-EB30DF25FC50}" type="slidenum">
              <a:rPr lang="de-DE" smtClean="0"/>
              <a:t>20</a:t>
            </a:fld>
            <a:endParaRPr lang="de-DE"/>
          </a:p>
        </p:txBody>
      </p:sp>
    </p:spTree>
    <p:extLst>
      <p:ext uri="{BB962C8B-B14F-4D97-AF65-F5344CB8AC3E}">
        <p14:creationId xmlns:p14="http://schemas.microsoft.com/office/powerpoint/2010/main" val="3364791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Salmonellen machen </a:t>
            </a:r>
            <a:r>
              <a:rPr lang="de-DE" dirty="0" err="1"/>
              <a:t>Darmerkrakungen</a:t>
            </a:r>
            <a:r>
              <a:rPr lang="de-DE" dirty="0"/>
              <a:t>, Durchfall bis </a:t>
            </a:r>
            <a:r>
              <a:rPr lang="de-DE" dirty="0" err="1"/>
              <a:t>Thypus</a:t>
            </a:r>
            <a:r>
              <a:rPr lang="de-DE" dirty="0"/>
              <a:t>, ist eine Zoonose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err="1"/>
              <a:t>Shigellen</a:t>
            </a:r>
            <a:r>
              <a:rPr lang="de-DE" dirty="0"/>
              <a:t>, Erreger der Bakterienruhr bei Menschen und Affen, ist eine Zoonose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err="1"/>
              <a:t>Campylobacter</a:t>
            </a:r>
            <a:r>
              <a:rPr lang="de-DE" dirty="0"/>
              <a:t>, </a:t>
            </a:r>
            <a:r>
              <a:rPr lang="de-DE" dirty="0" err="1"/>
              <a:t>Durchfallserkrankungen</a:t>
            </a:r>
            <a:r>
              <a:rPr lang="de-DE" dirty="0"/>
              <a:t>, ist eine Zoonose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err="1"/>
              <a:t>Strongyloid</a:t>
            </a:r>
            <a:r>
              <a:rPr lang="de-DE" dirty="0"/>
              <a:t> = Zwergfadenwurm, Krankheit </a:t>
            </a:r>
            <a:r>
              <a:rPr lang="de-CH" sz="1200" b="0" i="0" u="none" strike="noStrike" kern="1200" dirty="0" err="1">
                <a:solidFill>
                  <a:schemeClr val="tx1"/>
                </a:solidFill>
                <a:effectLst/>
                <a:latin typeface="+mn-lt"/>
                <a:ea typeface="+mn-ea"/>
                <a:cs typeface="+mn-cs"/>
              </a:rPr>
              <a:t>Strongyloidiasis</a:t>
            </a:r>
            <a:r>
              <a:rPr lang="de-CH" sz="1200" b="0" i="0" u="none" strike="noStrike" kern="1200" dirty="0">
                <a:solidFill>
                  <a:schemeClr val="tx1"/>
                </a:solidFill>
                <a:effectLst/>
                <a:latin typeface="+mn-lt"/>
                <a:ea typeface="+mn-ea"/>
                <a:cs typeface="+mn-cs"/>
              </a:rPr>
              <a:t> (Entzündungen im Darm, Lungenentzündung), </a:t>
            </a:r>
            <a:r>
              <a:rPr lang="de-DE" dirty="0"/>
              <a:t>ist eine Zoonose</a:t>
            </a:r>
            <a:endParaRPr lang="de-CH" sz="1200" b="0" i="0" u="none" strike="noStrike"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7127E659-D29C-8A47-A49D-EB30DF25FC50}" type="slidenum">
              <a:rPr lang="de-DE" smtClean="0"/>
              <a:t>23</a:t>
            </a:fld>
            <a:endParaRPr lang="de-DE"/>
          </a:p>
        </p:txBody>
      </p:sp>
    </p:spTree>
    <p:extLst>
      <p:ext uri="{BB962C8B-B14F-4D97-AF65-F5344CB8AC3E}">
        <p14:creationId xmlns:p14="http://schemas.microsoft.com/office/powerpoint/2010/main" val="3648771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Transportkiste: defekt, gut verschlossen</a:t>
            </a:r>
          </a:p>
        </p:txBody>
      </p:sp>
      <p:sp>
        <p:nvSpPr>
          <p:cNvPr id="4" name="Foliennummernplatzhalter 3"/>
          <p:cNvSpPr>
            <a:spLocks noGrp="1"/>
          </p:cNvSpPr>
          <p:nvPr>
            <p:ph type="sldNum" sz="quarter" idx="5"/>
          </p:nvPr>
        </p:nvSpPr>
        <p:spPr/>
        <p:txBody>
          <a:bodyPr/>
          <a:lstStyle/>
          <a:p>
            <a:fld id="{7127E659-D29C-8A47-A49D-EB30DF25FC50}" type="slidenum">
              <a:rPr lang="de-DE" smtClean="0"/>
              <a:t>4</a:t>
            </a:fld>
            <a:endParaRPr lang="de-DE"/>
          </a:p>
        </p:txBody>
      </p:sp>
    </p:spTree>
    <p:extLst>
      <p:ext uri="{BB962C8B-B14F-4D97-AF65-F5344CB8AC3E}">
        <p14:creationId xmlns:p14="http://schemas.microsoft.com/office/powerpoint/2010/main" val="2209815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127E659-D29C-8A47-A49D-EB30DF25FC50}" type="slidenum">
              <a:rPr lang="de-DE" smtClean="0"/>
              <a:t>5</a:t>
            </a:fld>
            <a:endParaRPr lang="de-DE"/>
          </a:p>
        </p:txBody>
      </p:sp>
    </p:spTree>
    <p:extLst>
      <p:ext uri="{BB962C8B-B14F-4D97-AF65-F5344CB8AC3E}">
        <p14:creationId xmlns:p14="http://schemas.microsoft.com/office/powerpoint/2010/main" val="2807940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127E659-D29C-8A47-A49D-EB30DF25FC50}" type="slidenum">
              <a:rPr lang="de-DE" smtClean="0"/>
              <a:t>6</a:t>
            </a:fld>
            <a:endParaRPr lang="de-DE"/>
          </a:p>
        </p:txBody>
      </p:sp>
    </p:spTree>
    <p:extLst>
      <p:ext uri="{BB962C8B-B14F-4D97-AF65-F5344CB8AC3E}">
        <p14:creationId xmlns:p14="http://schemas.microsoft.com/office/powerpoint/2010/main" val="151945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Er kann die Dauer und</a:t>
            </a:r>
            <a:r>
              <a:rPr lang="de-DE" baseline="0" dirty="0"/>
              <a:t> Durchführung festlegen</a:t>
            </a:r>
            <a:endParaRPr lang="de-DE" dirty="0"/>
          </a:p>
        </p:txBody>
      </p:sp>
      <p:sp>
        <p:nvSpPr>
          <p:cNvPr id="4" name="Foliennummernplatzhalter 3"/>
          <p:cNvSpPr>
            <a:spLocks noGrp="1"/>
          </p:cNvSpPr>
          <p:nvPr>
            <p:ph type="sldNum" sz="quarter" idx="5"/>
          </p:nvPr>
        </p:nvSpPr>
        <p:spPr/>
        <p:txBody>
          <a:bodyPr/>
          <a:lstStyle/>
          <a:p>
            <a:fld id="{7127E659-D29C-8A47-A49D-EB30DF25FC50}" type="slidenum">
              <a:rPr lang="de-DE" smtClean="0"/>
              <a:t>7</a:t>
            </a:fld>
            <a:endParaRPr lang="de-DE"/>
          </a:p>
        </p:txBody>
      </p:sp>
    </p:spTree>
    <p:extLst>
      <p:ext uri="{BB962C8B-B14F-4D97-AF65-F5344CB8AC3E}">
        <p14:creationId xmlns:p14="http://schemas.microsoft.com/office/powerpoint/2010/main" val="2281812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127E659-D29C-8A47-A49D-EB30DF25FC50}" type="slidenum">
              <a:rPr lang="de-DE" smtClean="0"/>
              <a:t>8</a:t>
            </a:fld>
            <a:endParaRPr lang="de-DE"/>
          </a:p>
        </p:txBody>
      </p:sp>
    </p:spTree>
    <p:extLst>
      <p:ext uri="{BB962C8B-B14F-4D97-AF65-F5344CB8AC3E}">
        <p14:creationId xmlns:p14="http://schemas.microsoft.com/office/powerpoint/2010/main" val="3158993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127E659-D29C-8A47-A49D-EB30DF25FC50}" type="slidenum">
              <a:rPr lang="de-DE" smtClean="0"/>
              <a:t>9</a:t>
            </a:fld>
            <a:endParaRPr lang="de-DE"/>
          </a:p>
        </p:txBody>
      </p:sp>
    </p:spTree>
    <p:extLst>
      <p:ext uri="{BB962C8B-B14F-4D97-AF65-F5344CB8AC3E}">
        <p14:creationId xmlns:p14="http://schemas.microsoft.com/office/powerpoint/2010/main" val="1528259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127E659-D29C-8A47-A49D-EB30DF25FC50}" type="slidenum">
              <a:rPr lang="de-DE" smtClean="0"/>
              <a:t>10</a:t>
            </a:fld>
            <a:endParaRPr lang="de-DE"/>
          </a:p>
        </p:txBody>
      </p:sp>
    </p:spTree>
    <p:extLst>
      <p:ext uri="{BB962C8B-B14F-4D97-AF65-F5344CB8AC3E}">
        <p14:creationId xmlns:p14="http://schemas.microsoft.com/office/powerpoint/2010/main" val="1339843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Geflügelpest = Vogelgrippe</a:t>
            </a:r>
          </a:p>
          <a:p>
            <a:pPr marL="171450" indent="-171450">
              <a:buFont typeface="Arial" panose="020B0604020202020204" pitchFamily="34" charset="0"/>
              <a:buChar char="•"/>
            </a:pPr>
            <a:r>
              <a:rPr lang="de-DE" dirty="0"/>
              <a:t>West-Nil-Fieber, meist bei Vögeln, selten bei Säugetieren inkl. Mensch, kann grippeähnliche Symptome hervorrufen, in seltenen Fällen Hirnhautentzündung</a:t>
            </a:r>
          </a:p>
          <a:p>
            <a:pPr marL="171450" indent="-171450">
              <a:buFont typeface="Arial" panose="020B0604020202020204" pitchFamily="34" charset="0"/>
              <a:buChar char="•"/>
            </a:pPr>
            <a:r>
              <a:rPr lang="de-DE" dirty="0" err="1"/>
              <a:t>Zika</a:t>
            </a:r>
            <a:r>
              <a:rPr lang="de-DE" dirty="0"/>
              <a:t>-Fieber=schwere Schädigung von Embryonen, nach </a:t>
            </a:r>
            <a:r>
              <a:rPr lang="de-DE" dirty="0" err="1"/>
              <a:t>Zika</a:t>
            </a:r>
            <a:r>
              <a:rPr lang="de-DE" dirty="0"/>
              <a:t> </a:t>
            </a:r>
            <a:r>
              <a:rPr lang="de-DE" dirty="0" err="1"/>
              <a:t>Forest</a:t>
            </a:r>
            <a:r>
              <a:rPr lang="de-DE" dirty="0"/>
              <a:t> in </a:t>
            </a:r>
            <a:r>
              <a:rPr lang="de-DE" dirty="0" err="1"/>
              <a:t>Ugand</a:t>
            </a:r>
            <a:r>
              <a:rPr lang="de-DE" dirty="0"/>
              <a:t>, erstmals bei Rhesusaffe</a:t>
            </a:r>
          </a:p>
          <a:p>
            <a:pPr marL="171450" indent="-171450">
              <a:buFont typeface="Arial" panose="020B0604020202020204" pitchFamily="34" charset="0"/>
              <a:buChar char="•"/>
            </a:pPr>
            <a:r>
              <a:rPr lang="de-DE" dirty="0"/>
              <a:t>Ebola, Ebola Fluss im Kongo, Übertragung durch Tiere inkl. </a:t>
            </a:r>
            <a:r>
              <a:rPr lang="de-DE" dirty="0" err="1"/>
              <a:t>Bushmeat</a:t>
            </a:r>
            <a:r>
              <a:rPr lang="de-DE" dirty="0"/>
              <a:t>, 25 -90 % tödlich, Hohes Fieber, Verbluten</a:t>
            </a:r>
          </a:p>
          <a:p>
            <a:pPr marL="171450" indent="-171450">
              <a:buFont typeface="Arial" panose="020B0604020202020204" pitchFamily="34" charset="0"/>
              <a:buChar char="•"/>
            </a:pPr>
            <a:r>
              <a:rPr lang="de-DE" dirty="0" err="1"/>
              <a:t>Hendra</a:t>
            </a:r>
            <a:r>
              <a:rPr lang="de-DE" dirty="0"/>
              <a:t>, Vorort von Brisbane, Flughund und Pferde, nur wenig infektiös beim Menschen, Infektion durch Nasensekret und Urin von Pferden, Lungenentzündungen und Nierenversagen, bisher nur 7 Menschen erkrankt</a:t>
            </a:r>
          </a:p>
          <a:p>
            <a:pPr marL="171450" indent="-171450">
              <a:buFont typeface="Arial" panose="020B0604020202020204" pitchFamily="34" charset="0"/>
              <a:buChar char="•"/>
            </a:pPr>
            <a:r>
              <a:rPr lang="de-DE" dirty="0" err="1"/>
              <a:t>Nipha</a:t>
            </a:r>
            <a:r>
              <a:rPr lang="de-DE" dirty="0"/>
              <a:t>-Virus, Asien, meist </a:t>
            </a:r>
            <a:r>
              <a:rPr lang="de-DE" dirty="0" err="1"/>
              <a:t>ödliche</a:t>
            </a:r>
            <a:r>
              <a:rPr lang="de-DE" dirty="0"/>
              <a:t> Gehirnhautentzündung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SARS-</a:t>
            </a:r>
            <a:r>
              <a:rPr lang="de-DE" dirty="0" err="1"/>
              <a:t>Covid</a:t>
            </a:r>
            <a:r>
              <a:rPr lang="de-DE" dirty="0"/>
              <a:t>-Virus, Erreger von </a:t>
            </a:r>
            <a:r>
              <a:rPr lang="de-DE" dirty="0" err="1"/>
              <a:t>Covid</a:t>
            </a:r>
            <a:r>
              <a:rPr lang="de-DE" dirty="0"/>
              <a:t> 19</a:t>
            </a:r>
          </a:p>
          <a:p>
            <a:pPr marL="171450" indent="-171450">
              <a:buFont typeface="Arial" panose="020B0604020202020204" pitchFamily="34" charset="0"/>
              <a:buChar char="•"/>
            </a:pPr>
            <a:r>
              <a:rPr lang="de-DE" dirty="0"/>
              <a:t>MERS-</a:t>
            </a:r>
            <a:r>
              <a:rPr lang="de-DE" dirty="0" err="1"/>
              <a:t>Coronavirus</a:t>
            </a:r>
            <a:r>
              <a:rPr lang="de-DE" dirty="0"/>
              <a:t>, auf der arabischen Halbinsel, schwere Lungenentzündungen und Nierenversagen</a:t>
            </a:r>
          </a:p>
          <a:p>
            <a:pPr marL="171450" indent="-171450">
              <a:buFont typeface="Arial" panose="020B0604020202020204" pitchFamily="34" charset="0"/>
              <a:buChar char="•"/>
            </a:pPr>
            <a:r>
              <a:rPr lang="de-DE" dirty="0"/>
              <a:t>SADS-China, Viruserkrankung von Ferkeln, </a:t>
            </a:r>
            <a:r>
              <a:rPr lang="de-DE" dirty="0" err="1"/>
              <a:t>Durchfll</a:t>
            </a:r>
            <a:r>
              <a:rPr lang="de-DE" dirty="0"/>
              <a:t>, Hochrisikovirus für den Menschen, vermehrt sich in Lunge und Darm, bis jetzt keine Erkrankung</a:t>
            </a:r>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7127E659-D29C-8A47-A49D-EB30DF25FC50}" type="slidenum">
              <a:rPr lang="de-DE" smtClean="0"/>
              <a:t>11</a:t>
            </a:fld>
            <a:endParaRPr lang="de-DE"/>
          </a:p>
        </p:txBody>
      </p:sp>
    </p:spTree>
    <p:extLst>
      <p:ext uri="{BB962C8B-B14F-4D97-AF65-F5344CB8AC3E}">
        <p14:creationId xmlns:p14="http://schemas.microsoft.com/office/powerpoint/2010/main" val="258489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b="0" i="0" dirty="0">
                <a:effectLst>
                  <a:outerShdw blurRad="38100" dist="38100" dir="2700000" algn="tl">
                    <a:srgbClr val="000000">
                      <a:alpha val="43137"/>
                    </a:srgbClr>
                  </a:outerShdw>
                </a:effectLst>
                <a:latin typeface="Calibri Regular"/>
              </a:rPr>
              <a:t>{</a:t>
            </a: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de-DE"/>
              <a:t>Titelmasterformat durch Klicken bearbeiten</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en-US" dirty="0"/>
          </a:p>
        </p:txBody>
      </p:sp>
      <p:sp>
        <p:nvSpPr>
          <p:cNvPr id="15" name="Date Placeholder 14"/>
          <p:cNvSpPr>
            <a:spLocks noGrp="1"/>
          </p:cNvSpPr>
          <p:nvPr>
            <p:ph type="dt" sz="half" idx="10"/>
          </p:nvPr>
        </p:nvSpPr>
        <p:spPr/>
        <p:txBody>
          <a:bodyPr/>
          <a:lstStyle/>
          <a:p>
            <a:fld id="{4788D405-AEAE-4D44-8868-AF47699592C6}" type="datetimeFigureOut">
              <a:rPr lang="de-CH" smtClean="0"/>
              <a:t>22.08.21</a:t>
            </a:fld>
            <a:endParaRPr lang="de-CH"/>
          </a:p>
        </p:txBody>
      </p:sp>
      <p:sp>
        <p:nvSpPr>
          <p:cNvPr id="16" name="Slide Number Placeholder 15"/>
          <p:cNvSpPr>
            <a:spLocks noGrp="1"/>
          </p:cNvSpPr>
          <p:nvPr>
            <p:ph type="sldNum" sz="quarter" idx="11"/>
          </p:nvPr>
        </p:nvSpPr>
        <p:spPr/>
        <p:txBody>
          <a:bodyPr/>
          <a:lstStyle/>
          <a:p>
            <a:fld id="{8C6826AD-D818-462D-A7EE-BBCA8C04D5CC}" type="slidenum">
              <a:rPr lang="de-CH" smtClean="0"/>
              <a:t>‹Nr.›</a:t>
            </a:fld>
            <a:endParaRPr lang="de-CH"/>
          </a:p>
        </p:txBody>
      </p:sp>
      <p:sp>
        <p:nvSpPr>
          <p:cNvPr id="17" name="Footer Placeholder 16"/>
          <p:cNvSpPr>
            <a:spLocks noGrp="1"/>
          </p:cNvSpPr>
          <p:nvPr>
            <p:ph type="ftr" sz="quarter" idx="12"/>
          </p:nvPr>
        </p:nvSpPr>
        <p:spPr/>
        <p:txBody>
          <a:bodyPr/>
          <a:lstStyle/>
          <a:p>
            <a:endParaRPr lang="de-CH"/>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p>
            <a:fld id="{4788D405-AEAE-4D44-8868-AF47699592C6}" type="datetimeFigureOut">
              <a:rPr lang="de-CH" smtClean="0"/>
              <a:t>22.08.21</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8C6826AD-D818-462D-A7EE-BBCA8C04D5CC}" type="slidenum">
              <a:rPr lang="de-CH" smtClean="0"/>
              <a:t>‹Nr.›</a:t>
            </a:fld>
            <a:endParaRPr lang="de-CH"/>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788D405-AEAE-4D44-8868-AF47699592C6}" type="datetimeFigureOut">
              <a:rPr lang="de-CH" smtClean="0"/>
              <a:t>22.08.21</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8C6826AD-D818-462D-A7EE-BBCA8C04D5CC}" type="slidenum">
              <a:rPr lang="de-CH" smtClean="0"/>
              <a:t>‹Nr.›</a:t>
            </a:fld>
            <a:endParaRPr lang="de-CH"/>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3" name="Title 12"/>
          <p:cNvSpPr>
            <a:spLocks noGrp="1"/>
          </p:cNvSpPr>
          <p:nvPr>
            <p:ph type="title"/>
          </p:nvPr>
        </p:nvSpPr>
        <p:spPr/>
        <p:txBody>
          <a:bodyPr/>
          <a:lstStyle/>
          <a:p>
            <a:r>
              <a:rPr lang="de-DE"/>
              <a:t>Titelmasterformat durch Klicken bearbeiten</a:t>
            </a:r>
            <a:endParaRPr lang="en-US"/>
          </a:p>
        </p:txBody>
      </p:sp>
      <p:sp>
        <p:nvSpPr>
          <p:cNvPr id="14" name="Date Placeholder 13"/>
          <p:cNvSpPr>
            <a:spLocks noGrp="1"/>
          </p:cNvSpPr>
          <p:nvPr>
            <p:ph type="dt" sz="half" idx="10"/>
          </p:nvPr>
        </p:nvSpPr>
        <p:spPr/>
        <p:txBody>
          <a:bodyPr/>
          <a:lstStyle/>
          <a:p>
            <a:fld id="{4788D405-AEAE-4D44-8868-AF47699592C6}" type="datetimeFigureOut">
              <a:rPr lang="de-CH" smtClean="0"/>
              <a:t>22.08.21</a:t>
            </a:fld>
            <a:endParaRPr lang="de-CH"/>
          </a:p>
        </p:txBody>
      </p:sp>
      <p:sp>
        <p:nvSpPr>
          <p:cNvPr id="15" name="Slide Number Placeholder 14"/>
          <p:cNvSpPr>
            <a:spLocks noGrp="1"/>
          </p:cNvSpPr>
          <p:nvPr>
            <p:ph type="sldNum" sz="quarter" idx="11"/>
          </p:nvPr>
        </p:nvSpPr>
        <p:spPr/>
        <p:txBody>
          <a:bodyPr/>
          <a:lstStyle/>
          <a:p>
            <a:fld id="{8C6826AD-D818-462D-A7EE-BBCA8C04D5CC}" type="slidenum">
              <a:rPr lang="de-CH" smtClean="0"/>
              <a:t>‹Nr.›</a:t>
            </a:fld>
            <a:endParaRPr lang="de-CH"/>
          </a:p>
        </p:txBody>
      </p:sp>
      <p:sp>
        <p:nvSpPr>
          <p:cNvPr id="16" name="Footer Placeholder 15"/>
          <p:cNvSpPr>
            <a:spLocks noGrp="1"/>
          </p:cNvSpPr>
          <p:nvPr>
            <p:ph type="ftr" sz="quarter" idx="12"/>
          </p:nvPr>
        </p:nvSpPr>
        <p:spPr/>
        <p:txBody>
          <a:bodyPr/>
          <a:lstStyle/>
          <a:p>
            <a:endParaRPr lang="de-CH"/>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b="0" i="0" dirty="0">
                <a:effectLst>
                  <a:outerShdw blurRad="38100" dist="38100" dir="2700000" algn="tl">
                    <a:srgbClr val="000000">
                      <a:alpha val="43137"/>
                    </a:srgbClr>
                  </a:outerShdw>
                </a:effectLst>
                <a:latin typeface="Calibri Regular"/>
              </a:rPr>
              <a:t>{</a:t>
            </a: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12" name="Date Placeholder 11"/>
          <p:cNvSpPr>
            <a:spLocks noGrp="1"/>
          </p:cNvSpPr>
          <p:nvPr>
            <p:ph type="dt" sz="half" idx="10"/>
          </p:nvPr>
        </p:nvSpPr>
        <p:spPr/>
        <p:txBody>
          <a:bodyPr/>
          <a:lstStyle/>
          <a:p>
            <a:fld id="{4788D405-AEAE-4D44-8868-AF47699592C6}" type="datetimeFigureOut">
              <a:rPr lang="de-CH" smtClean="0"/>
              <a:t>22.08.21</a:t>
            </a:fld>
            <a:endParaRPr lang="de-CH"/>
          </a:p>
        </p:txBody>
      </p:sp>
      <p:sp>
        <p:nvSpPr>
          <p:cNvPr id="13" name="Slide Number Placeholder 12"/>
          <p:cNvSpPr>
            <a:spLocks noGrp="1"/>
          </p:cNvSpPr>
          <p:nvPr>
            <p:ph type="sldNum" sz="quarter" idx="11"/>
          </p:nvPr>
        </p:nvSpPr>
        <p:spPr/>
        <p:txBody>
          <a:bodyPr/>
          <a:lstStyle/>
          <a:p>
            <a:fld id="{8C6826AD-D818-462D-A7EE-BBCA8C04D5CC}" type="slidenum">
              <a:rPr lang="de-CH" smtClean="0"/>
              <a:t>‹Nr.›</a:t>
            </a:fld>
            <a:endParaRPr lang="de-CH"/>
          </a:p>
        </p:txBody>
      </p:sp>
      <p:sp>
        <p:nvSpPr>
          <p:cNvPr id="14" name="Footer Placeholder 13"/>
          <p:cNvSpPr>
            <a:spLocks noGrp="1"/>
          </p:cNvSpPr>
          <p:nvPr>
            <p:ph type="ftr" sz="quarter" idx="12"/>
          </p:nvPr>
        </p:nvSpPr>
        <p:spPr/>
        <p:txBody>
          <a:bodyPr/>
          <a:lstStyle/>
          <a:p>
            <a:endParaRPr lang="de-CH"/>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i="0" kern="1200" cap="none" dirty="0" smtClean="0">
                <a:solidFill>
                  <a:schemeClr val="tx1"/>
                </a:solidFill>
                <a:effectLst>
                  <a:outerShdw blurRad="38100" dist="38100" dir="2700000" algn="tl">
                    <a:srgbClr val="000000">
                      <a:alpha val="43137"/>
                    </a:srgbClr>
                  </a:outerShdw>
                </a:effectLst>
                <a:latin typeface="Calibri Regular"/>
                <a:ea typeface="+mj-ea"/>
                <a:cs typeface="+mj-cs"/>
              </a:defRPr>
            </a:lvl1pPr>
          </a:lstStyle>
          <a:p>
            <a:r>
              <a:rPr lang="de-DE" dirty="0"/>
              <a:t>Titelmasterformat durch Klicken bearbeiten</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4788D405-AEAE-4D44-8868-AF47699592C6}" type="datetimeFigureOut">
              <a:rPr lang="de-CH" smtClean="0"/>
              <a:t>22.08.21</a:t>
            </a:fld>
            <a:endParaRPr lang="de-CH"/>
          </a:p>
        </p:txBody>
      </p:sp>
      <p:sp>
        <p:nvSpPr>
          <p:cNvPr id="9" name="Slide Number Placeholder 8"/>
          <p:cNvSpPr>
            <a:spLocks noGrp="1"/>
          </p:cNvSpPr>
          <p:nvPr>
            <p:ph type="sldNum" sz="quarter" idx="11"/>
          </p:nvPr>
        </p:nvSpPr>
        <p:spPr/>
        <p:txBody>
          <a:bodyPr/>
          <a:lstStyle/>
          <a:p>
            <a:fld id="{8C6826AD-D818-462D-A7EE-BBCA8C04D5CC}" type="slidenum">
              <a:rPr lang="de-CH" smtClean="0"/>
              <a:t>‹Nr.›</a:t>
            </a:fld>
            <a:endParaRPr lang="de-CH"/>
          </a:p>
        </p:txBody>
      </p:sp>
      <p:sp>
        <p:nvSpPr>
          <p:cNvPr id="10" name="Footer Placeholder 9"/>
          <p:cNvSpPr>
            <a:spLocks noGrp="1"/>
          </p:cNvSpPr>
          <p:nvPr>
            <p:ph type="ftr" sz="quarter" idx="12"/>
          </p:nvPr>
        </p:nvSpPr>
        <p:spPr/>
        <p:txBody>
          <a:bodyPr/>
          <a:lstStyle/>
          <a:p>
            <a:endParaRPr lang="de-CH"/>
          </a:p>
        </p:txBody>
      </p:sp>
      <p:sp>
        <p:nvSpPr>
          <p:cNvPr id="11" name="Title 10"/>
          <p:cNvSpPr>
            <a:spLocks noGrp="1"/>
          </p:cNvSpPr>
          <p:nvPr>
            <p:ph type="title"/>
          </p:nvPr>
        </p:nvSpPr>
        <p:spPr/>
        <p:txBody>
          <a:bodyPr/>
          <a:lstStyle/>
          <a:p>
            <a:r>
              <a:rPr lang="de-DE"/>
              <a:t>Titelmasterformat durch Klicken bearbeiten</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b="0" i="0" dirty="0">
                <a:effectLst>
                  <a:outerShdw blurRad="38100" dist="38100" dir="2700000" algn="tl">
                    <a:srgbClr val="000000">
                      <a:alpha val="43137"/>
                    </a:srgbClr>
                  </a:outerShdw>
                </a:effectLst>
                <a:latin typeface="Calibri Regular"/>
              </a:rPr>
              <a:t>{</a:t>
            </a: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b="0" i="0" dirty="0">
                <a:effectLst>
                  <a:outerShdw blurRad="38100" dist="38100" dir="2700000" algn="tl">
                    <a:srgbClr val="000000">
                      <a:alpha val="43137"/>
                    </a:srgbClr>
                  </a:outerShdw>
                </a:effectLst>
                <a:latin typeface="Calibri Regular"/>
              </a:rPr>
              <a:t>{</a:t>
            </a:r>
          </a:p>
        </p:txBody>
      </p:sp>
      <p:sp>
        <p:nvSpPr>
          <p:cNvPr id="12" name="Title 11"/>
          <p:cNvSpPr>
            <a:spLocks noGrp="1"/>
          </p:cNvSpPr>
          <p:nvPr>
            <p:ph type="title"/>
          </p:nvPr>
        </p:nvSpPr>
        <p:spPr/>
        <p:txBody>
          <a:bodyPr/>
          <a:lstStyle/>
          <a:p>
            <a:r>
              <a:rPr lang="de-DE"/>
              <a:t>Titelmasterformat durch Klicken bearbeiten</a:t>
            </a:r>
            <a:endParaRPr lang="en-US" dirty="0"/>
          </a:p>
        </p:txBody>
      </p:sp>
      <p:sp>
        <p:nvSpPr>
          <p:cNvPr id="14" name="Date Placeholder 13"/>
          <p:cNvSpPr>
            <a:spLocks noGrp="1"/>
          </p:cNvSpPr>
          <p:nvPr>
            <p:ph type="dt" sz="half" idx="10"/>
          </p:nvPr>
        </p:nvSpPr>
        <p:spPr/>
        <p:txBody>
          <a:bodyPr/>
          <a:lstStyle/>
          <a:p>
            <a:fld id="{4788D405-AEAE-4D44-8868-AF47699592C6}" type="datetimeFigureOut">
              <a:rPr lang="de-CH" smtClean="0"/>
              <a:t>22.08.21</a:t>
            </a:fld>
            <a:endParaRPr lang="de-CH"/>
          </a:p>
        </p:txBody>
      </p:sp>
      <p:sp>
        <p:nvSpPr>
          <p:cNvPr id="15" name="Slide Number Placeholder 14"/>
          <p:cNvSpPr>
            <a:spLocks noGrp="1"/>
          </p:cNvSpPr>
          <p:nvPr>
            <p:ph type="sldNum" sz="quarter" idx="11"/>
          </p:nvPr>
        </p:nvSpPr>
        <p:spPr/>
        <p:txBody>
          <a:bodyPr/>
          <a:lstStyle/>
          <a:p>
            <a:fld id="{8C6826AD-D818-462D-A7EE-BBCA8C04D5CC}" type="slidenum">
              <a:rPr lang="de-CH" smtClean="0"/>
              <a:t>‹Nr.›</a:t>
            </a:fld>
            <a:endParaRPr lang="de-CH"/>
          </a:p>
        </p:txBody>
      </p:sp>
      <p:sp>
        <p:nvSpPr>
          <p:cNvPr id="16" name="Footer Placeholder 15"/>
          <p:cNvSpPr>
            <a:spLocks noGrp="1"/>
          </p:cNvSpPr>
          <p:nvPr>
            <p:ph type="ftr" sz="quarter" idx="12"/>
          </p:nvPr>
        </p:nvSpPr>
        <p:spPr/>
        <p:txBody>
          <a:bodyPr/>
          <a:lstStyle/>
          <a:p>
            <a:endParaRPr lang="de-CH"/>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e-DE"/>
              <a:t>Titelmasterformat durch Klicken bearbeiten</a:t>
            </a:r>
            <a:endParaRPr lang="en-US"/>
          </a:p>
        </p:txBody>
      </p:sp>
      <p:sp>
        <p:nvSpPr>
          <p:cNvPr id="7" name="Date Placeholder 6"/>
          <p:cNvSpPr>
            <a:spLocks noGrp="1"/>
          </p:cNvSpPr>
          <p:nvPr>
            <p:ph type="dt" sz="half" idx="10"/>
          </p:nvPr>
        </p:nvSpPr>
        <p:spPr/>
        <p:txBody>
          <a:bodyPr/>
          <a:lstStyle/>
          <a:p>
            <a:fld id="{4788D405-AEAE-4D44-8868-AF47699592C6}" type="datetimeFigureOut">
              <a:rPr lang="de-CH" smtClean="0"/>
              <a:t>22.08.21</a:t>
            </a:fld>
            <a:endParaRPr lang="de-CH"/>
          </a:p>
        </p:txBody>
      </p:sp>
      <p:sp>
        <p:nvSpPr>
          <p:cNvPr id="8" name="Slide Number Placeholder 7"/>
          <p:cNvSpPr>
            <a:spLocks noGrp="1"/>
          </p:cNvSpPr>
          <p:nvPr>
            <p:ph type="sldNum" sz="quarter" idx="11"/>
          </p:nvPr>
        </p:nvSpPr>
        <p:spPr/>
        <p:txBody>
          <a:bodyPr/>
          <a:lstStyle/>
          <a:p>
            <a:fld id="{8C6826AD-D818-462D-A7EE-BBCA8C04D5CC}" type="slidenum">
              <a:rPr lang="de-CH" smtClean="0"/>
              <a:t>‹Nr.›</a:t>
            </a:fld>
            <a:endParaRPr lang="de-CH"/>
          </a:p>
        </p:txBody>
      </p:sp>
      <p:sp>
        <p:nvSpPr>
          <p:cNvPr id="9" name="Footer Placeholder 8"/>
          <p:cNvSpPr>
            <a:spLocks noGrp="1"/>
          </p:cNvSpPr>
          <p:nvPr>
            <p:ph type="ftr" sz="quarter" idx="12"/>
          </p:nvPr>
        </p:nvSpPr>
        <p:spPr/>
        <p:txBody>
          <a:bodyPr/>
          <a:lstStyle/>
          <a:p>
            <a:endParaRPr lang="de-CH"/>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788D405-AEAE-4D44-8868-AF47699592C6}" type="datetimeFigureOut">
              <a:rPr lang="de-CH" smtClean="0"/>
              <a:t>22.08.21</a:t>
            </a:fld>
            <a:endParaRPr lang="de-CH"/>
          </a:p>
        </p:txBody>
      </p:sp>
      <p:sp>
        <p:nvSpPr>
          <p:cNvPr id="6" name="Slide Number Placeholder 5"/>
          <p:cNvSpPr>
            <a:spLocks noGrp="1"/>
          </p:cNvSpPr>
          <p:nvPr>
            <p:ph type="sldNum" sz="quarter" idx="11"/>
          </p:nvPr>
        </p:nvSpPr>
        <p:spPr/>
        <p:txBody>
          <a:bodyPr/>
          <a:lstStyle/>
          <a:p>
            <a:fld id="{8C6826AD-D818-462D-A7EE-BBCA8C04D5CC}" type="slidenum">
              <a:rPr lang="de-CH" smtClean="0"/>
              <a:t>‹Nr.›</a:t>
            </a:fld>
            <a:endParaRPr lang="de-CH"/>
          </a:p>
        </p:txBody>
      </p:sp>
      <p:sp>
        <p:nvSpPr>
          <p:cNvPr id="7" name="Footer Placeholder 6"/>
          <p:cNvSpPr>
            <a:spLocks noGrp="1"/>
          </p:cNvSpPr>
          <p:nvPr>
            <p:ph type="ftr" sz="quarter" idx="12"/>
          </p:nvPr>
        </p:nvSpPr>
        <p:spPr/>
        <p:txBody>
          <a:bodyPr/>
          <a:lstStyle/>
          <a:p>
            <a:endParaRPr lang="de-CH"/>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b="0" i="0" dirty="0">
                <a:effectLst>
                  <a:outerShdw blurRad="38100" dist="38100" dir="2700000" algn="tl">
                    <a:srgbClr val="000000">
                      <a:alpha val="43137"/>
                    </a:srgbClr>
                  </a:outerShdw>
                </a:effectLst>
                <a:latin typeface="Calibri Regular"/>
              </a:rPr>
              <a:t>{</a:t>
            </a: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15" name="Date Placeholder 14"/>
          <p:cNvSpPr>
            <a:spLocks noGrp="1"/>
          </p:cNvSpPr>
          <p:nvPr>
            <p:ph type="dt" sz="half" idx="10"/>
          </p:nvPr>
        </p:nvSpPr>
        <p:spPr/>
        <p:txBody>
          <a:bodyPr/>
          <a:lstStyle/>
          <a:p>
            <a:fld id="{4788D405-AEAE-4D44-8868-AF47699592C6}" type="datetimeFigureOut">
              <a:rPr lang="de-CH" smtClean="0"/>
              <a:t>22.08.21</a:t>
            </a:fld>
            <a:endParaRPr lang="de-CH"/>
          </a:p>
        </p:txBody>
      </p:sp>
      <p:sp>
        <p:nvSpPr>
          <p:cNvPr id="16" name="Slide Number Placeholder 15"/>
          <p:cNvSpPr>
            <a:spLocks noGrp="1"/>
          </p:cNvSpPr>
          <p:nvPr>
            <p:ph type="sldNum" sz="quarter" idx="11"/>
          </p:nvPr>
        </p:nvSpPr>
        <p:spPr/>
        <p:txBody>
          <a:bodyPr/>
          <a:lstStyle/>
          <a:p>
            <a:fld id="{8C6826AD-D818-462D-A7EE-BBCA8C04D5CC}" type="slidenum">
              <a:rPr lang="de-CH" smtClean="0"/>
              <a:t>‹Nr.›</a:t>
            </a:fld>
            <a:endParaRPr lang="de-CH"/>
          </a:p>
        </p:txBody>
      </p:sp>
      <p:sp>
        <p:nvSpPr>
          <p:cNvPr id="17" name="Footer Placeholder 16"/>
          <p:cNvSpPr>
            <a:spLocks noGrp="1"/>
          </p:cNvSpPr>
          <p:nvPr>
            <p:ph type="ftr" sz="quarter" idx="12"/>
          </p:nvPr>
        </p:nvSpPr>
        <p:spPr/>
        <p:txBody>
          <a:bodyPr/>
          <a:lstStyle/>
          <a:p>
            <a:endParaRPr lang="de-CH"/>
          </a:p>
        </p:txBody>
      </p:sp>
      <p:sp>
        <p:nvSpPr>
          <p:cNvPr id="18" name="Title 17"/>
          <p:cNvSpPr>
            <a:spLocks noGrp="1"/>
          </p:cNvSpPr>
          <p:nvPr>
            <p:ph type="title"/>
          </p:nvPr>
        </p:nvSpPr>
        <p:spPr/>
        <p:txBody>
          <a:bodyPr/>
          <a:lstStyle/>
          <a:p>
            <a:r>
              <a:rPr lang="de-DE"/>
              <a:t>Titelmasterformat durch Klicken bearbeiten</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b="0" i="0" dirty="0">
                <a:effectLst>
                  <a:outerShdw blurRad="38100" dist="38100" dir="2700000" algn="tl">
                    <a:srgbClr val="000000">
                      <a:alpha val="43137"/>
                    </a:srgbClr>
                  </a:outerShdw>
                </a:effectLst>
                <a:latin typeface="Calibri Regular"/>
              </a:rPr>
              <a:t>{</a:t>
            </a:r>
          </a:p>
        </p:txBody>
      </p:sp>
      <p:sp>
        <p:nvSpPr>
          <p:cNvPr id="11" name="Title 10"/>
          <p:cNvSpPr>
            <a:spLocks noGrp="1"/>
          </p:cNvSpPr>
          <p:nvPr>
            <p:ph type="title"/>
          </p:nvPr>
        </p:nvSpPr>
        <p:spPr/>
        <p:txBody>
          <a:bodyPr/>
          <a:lstStyle/>
          <a:p>
            <a:r>
              <a:rPr lang="de-DE"/>
              <a:t>Titelmasterformat durch Klicken bearbeiten</a:t>
            </a:r>
            <a:endParaRPr lang="en-US"/>
          </a:p>
        </p:txBody>
      </p:sp>
      <p:sp>
        <p:nvSpPr>
          <p:cNvPr id="13" name="Date Placeholder 12"/>
          <p:cNvSpPr>
            <a:spLocks noGrp="1"/>
          </p:cNvSpPr>
          <p:nvPr>
            <p:ph type="dt" sz="half" idx="10"/>
          </p:nvPr>
        </p:nvSpPr>
        <p:spPr/>
        <p:txBody>
          <a:bodyPr/>
          <a:lstStyle/>
          <a:p>
            <a:fld id="{4788D405-AEAE-4D44-8868-AF47699592C6}" type="datetimeFigureOut">
              <a:rPr lang="de-CH" smtClean="0"/>
              <a:t>22.08.21</a:t>
            </a:fld>
            <a:endParaRPr lang="de-CH"/>
          </a:p>
        </p:txBody>
      </p:sp>
      <p:sp>
        <p:nvSpPr>
          <p:cNvPr id="14" name="Slide Number Placeholder 13"/>
          <p:cNvSpPr>
            <a:spLocks noGrp="1"/>
          </p:cNvSpPr>
          <p:nvPr>
            <p:ph type="sldNum" sz="quarter" idx="11"/>
          </p:nvPr>
        </p:nvSpPr>
        <p:spPr/>
        <p:txBody>
          <a:bodyPr/>
          <a:lstStyle/>
          <a:p>
            <a:fld id="{8C6826AD-D818-462D-A7EE-BBCA8C04D5CC}" type="slidenum">
              <a:rPr lang="de-CH" smtClean="0"/>
              <a:t>‹Nr.›</a:t>
            </a:fld>
            <a:endParaRPr lang="de-CH"/>
          </a:p>
        </p:txBody>
      </p:sp>
      <p:sp>
        <p:nvSpPr>
          <p:cNvPr id="15" name="Footer Placeholder 14"/>
          <p:cNvSpPr>
            <a:spLocks noGrp="1"/>
          </p:cNvSpPr>
          <p:nvPr>
            <p:ph type="ftr" sz="quarter" idx="12"/>
          </p:nvPr>
        </p:nvSpPr>
        <p:spPr/>
        <p:txBody>
          <a:bodyPr/>
          <a:lstStyle/>
          <a:p>
            <a:endParaRPr lang="de-CH"/>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Regular"/>
            </a:endParaRPr>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Regular"/>
            </a:endParaRPr>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Regular"/>
            </a:endParaRPr>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Regular"/>
            </a:endParaRPr>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de-DE" dirty="0"/>
              <a:t>Titelmasterformat durch Klicken bearbeiten</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b="0" i="0">
                <a:solidFill>
                  <a:schemeClr val="tx1">
                    <a:alpha val="60000"/>
                  </a:schemeClr>
                </a:solidFill>
                <a:effectLst/>
                <a:latin typeface="Calibri Regular"/>
              </a:defRPr>
            </a:lvl1pPr>
          </a:lstStyle>
          <a:p>
            <a:fld id="{4788D405-AEAE-4D44-8868-AF47699592C6}" type="datetimeFigureOut">
              <a:rPr lang="de-CH" smtClean="0"/>
              <a:pPr/>
              <a:t>22.08.21</a:t>
            </a:fld>
            <a:endParaRPr lang="de-CH" dirty="0"/>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b="0" i="0">
                <a:solidFill>
                  <a:schemeClr val="tx1">
                    <a:alpha val="60000"/>
                  </a:schemeClr>
                </a:solidFill>
                <a:effectLst/>
                <a:latin typeface="Calibri Regular"/>
              </a:defRPr>
            </a:lvl1pPr>
          </a:lstStyle>
          <a:p>
            <a:endParaRPr lang="de-CH" dirty="0"/>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b="0" i="0">
                <a:solidFill>
                  <a:schemeClr val="tx1">
                    <a:alpha val="60000"/>
                  </a:schemeClr>
                </a:solidFill>
                <a:effectLst/>
                <a:latin typeface="Calibri Regular"/>
              </a:defRPr>
            </a:lvl1pPr>
          </a:lstStyle>
          <a:p>
            <a:fld id="{8C6826AD-D818-462D-A7EE-BBCA8C04D5CC}" type="slidenum">
              <a:rPr lang="de-CH" smtClean="0"/>
              <a:pPr/>
              <a:t>‹Nr.›</a:t>
            </a:fld>
            <a:endParaRPr lang="de-CH"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900" b="0" i="0" kern="1200">
          <a:solidFill>
            <a:schemeClr val="tx1"/>
          </a:solidFill>
          <a:effectLst>
            <a:outerShdw blurRad="38100" dist="38100" dir="2700000" algn="tl">
              <a:srgbClr val="000000">
                <a:alpha val="43137"/>
              </a:srgbClr>
            </a:outerShdw>
          </a:effectLst>
          <a:latin typeface="Calibri Regular"/>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b="0" i="0" kern="1200">
          <a:solidFill>
            <a:schemeClr val="tx1"/>
          </a:solidFill>
          <a:effectLst>
            <a:outerShdw blurRad="38100" dist="38100" dir="2700000" algn="tl">
              <a:srgbClr val="000000">
                <a:alpha val="43137"/>
              </a:srgbClr>
            </a:outerShdw>
          </a:effectLst>
          <a:latin typeface="Calibri Regular"/>
          <a:ea typeface="+mn-ea"/>
          <a:cs typeface="+mn-cs"/>
        </a:defRPr>
      </a:lvl1pPr>
      <a:lvl2pPr marL="640080" indent="-256032" algn="l" defTabSz="914400" rtl="0" eaLnBrk="1" latinLnBrk="0" hangingPunct="1">
        <a:spcBef>
          <a:spcPct val="20000"/>
        </a:spcBef>
        <a:buSzPct val="60000"/>
        <a:buFont typeface="Wingdings" pitchFamily="2" charset="2"/>
        <a:buChar char=""/>
        <a:defRPr sz="1900" b="0" i="0" kern="1200">
          <a:solidFill>
            <a:schemeClr val="tx1"/>
          </a:solidFill>
          <a:effectLst>
            <a:outerShdw blurRad="38100" dist="38100" dir="2700000" algn="tl">
              <a:srgbClr val="000000">
                <a:alpha val="43137"/>
              </a:srgbClr>
            </a:outerShdw>
          </a:effectLst>
          <a:latin typeface="Calibri Regular"/>
          <a:ea typeface="+mn-ea"/>
          <a:cs typeface="+mn-cs"/>
        </a:defRPr>
      </a:lvl2pPr>
      <a:lvl3pPr marL="1005840" indent="-256032" algn="l" defTabSz="914400" rtl="0" eaLnBrk="1" latinLnBrk="0" hangingPunct="1">
        <a:spcBef>
          <a:spcPct val="20000"/>
        </a:spcBef>
        <a:buSzPct val="60000"/>
        <a:buFont typeface="Wingdings" pitchFamily="2" charset="2"/>
        <a:buChar char=""/>
        <a:defRPr sz="1700" b="0" i="0" kern="1200">
          <a:solidFill>
            <a:schemeClr val="tx1"/>
          </a:solidFill>
          <a:effectLst>
            <a:outerShdw blurRad="38100" dist="38100" dir="2700000" algn="tl">
              <a:srgbClr val="000000">
                <a:alpha val="43137"/>
              </a:srgbClr>
            </a:outerShdw>
          </a:effectLst>
          <a:latin typeface="Calibri Regular"/>
          <a:ea typeface="+mn-ea"/>
          <a:cs typeface="+mn-cs"/>
        </a:defRPr>
      </a:lvl3pPr>
      <a:lvl4pPr marL="1371600" indent="-256032" algn="l" defTabSz="914400" rtl="0" eaLnBrk="1" latinLnBrk="0" hangingPunct="1">
        <a:spcBef>
          <a:spcPct val="20000"/>
        </a:spcBef>
        <a:buSzPct val="60000"/>
        <a:buFont typeface="Wingdings" pitchFamily="2" charset="2"/>
        <a:buChar char=""/>
        <a:defRPr sz="1600" b="0" i="0" kern="1200">
          <a:solidFill>
            <a:schemeClr val="tx1"/>
          </a:solidFill>
          <a:effectLst>
            <a:outerShdw blurRad="38100" dist="38100" dir="2700000" algn="tl">
              <a:srgbClr val="000000">
                <a:alpha val="43137"/>
              </a:srgbClr>
            </a:outerShdw>
          </a:effectLst>
          <a:latin typeface="Calibri Regular"/>
          <a:ea typeface="+mn-ea"/>
          <a:cs typeface="+mn-cs"/>
        </a:defRPr>
      </a:lvl4pPr>
      <a:lvl5pPr marL="1645920" indent="-256032" algn="l" defTabSz="914400" rtl="0" eaLnBrk="1" latinLnBrk="0" hangingPunct="1">
        <a:spcBef>
          <a:spcPct val="20000"/>
        </a:spcBef>
        <a:buSzPct val="60000"/>
        <a:buFont typeface="Wingdings" pitchFamily="2" charset="2"/>
        <a:buChar char=""/>
        <a:defRPr sz="1500" b="0" i="0" kern="1200">
          <a:solidFill>
            <a:schemeClr val="tx1"/>
          </a:solidFill>
          <a:effectLst>
            <a:outerShdw blurRad="38100" dist="38100" dir="2700000" algn="tl">
              <a:srgbClr val="000000">
                <a:alpha val="43137"/>
              </a:srgbClr>
            </a:outerShdw>
          </a:effectLst>
          <a:latin typeface="Calibri Regular"/>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reisereporter.de/newsletter/anmeldung-header-banner" TargetMode="External"/><Relationship Id="rId2" Type="http://schemas.openxmlformats.org/officeDocument/2006/relationships/hyperlink" Target="https://www.reisereporter.de/artikel/8082-touristen-paar-isst-rohes-murmeltier-und-stirbt-an-beulenpest-in-der-mongolei-stadt-oelgii-unter-quarantaene" TargetMode="External"/><Relationship Id="rId1" Type="http://schemas.openxmlformats.org/officeDocument/2006/relationships/slideLayout" Target="../slideLayouts/slideLayout7.xml"/><Relationship Id="rId5" Type="http://schemas.openxmlformats.org/officeDocument/2006/relationships/image" Target="file:////var/folders/b1/bbw1_bk91439kyzdm3k03xn80000gr/T/com.microsoft.Word/WebArchiveCopyPasteTempFiles/TFmLmpwZw" TargetMode="Externa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515313" y="1382573"/>
            <a:ext cx="4677051" cy="4308872"/>
          </a:xfrm>
          <a:prstGeom prst="rect">
            <a:avLst/>
          </a:prstGeom>
          <a:noFill/>
        </p:spPr>
        <p:txBody>
          <a:bodyPr wrap="none" rtlCol="0">
            <a:spAutoFit/>
          </a:bodyPr>
          <a:lstStyle/>
          <a:p>
            <a:pPr algn="ctr"/>
            <a:r>
              <a:rPr lang="de-CH" sz="48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Krankheits-</a:t>
            </a:r>
            <a:r>
              <a:rPr lang="de-CH" sz="4800" b="1" dirty="0">
                <a:solidFill>
                  <a:srgbClr val="FFFF00"/>
                </a:solidFill>
                <a:effectLst>
                  <a:outerShdw blurRad="38100" dist="38100" dir="2700000" algn="tl">
                    <a:srgbClr val="000000">
                      <a:alpha val="43137"/>
                    </a:srgbClr>
                  </a:outerShdw>
                </a:effectLst>
                <a:latin typeface="Calibri Regular"/>
              </a:rPr>
              <a:t> </a:t>
            </a:r>
          </a:p>
          <a:p>
            <a:pPr algn="ctr"/>
            <a:endParaRPr lang="de-CH" sz="4000" b="1" dirty="0">
              <a:solidFill>
                <a:srgbClr val="FFFF00"/>
              </a:solidFill>
              <a:effectLst>
                <a:outerShdw blurRad="38100" dist="38100" dir="2700000" algn="tl">
                  <a:srgbClr val="000000">
                    <a:alpha val="43137"/>
                  </a:srgbClr>
                </a:outerShdw>
              </a:effectLst>
              <a:latin typeface="Calibri Regular"/>
            </a:endParaRPr>
          </a:p>
          <a:p>
            <a:pPr algn="ctr"/>
            <a:r>
              <a:rPr lang="de-CH" sz="3200" b="1" dirty="0">
                <a:solidFill>
                  <a:srgbClr val="FFFF00"/>
                </a:solidFill>
                <a:effectLst>
                  <a:outerShdw blurRad="38100" dist="38100" dir="2700000" algn="tl">
                    <a:srgbClr val="000000">
                      <a:alpha val="43137"/>
                    </a:srgbClr>
                  </a:outerShdw>
                </a:effectLst>
                <a:latin typeface="Calibri Regular"/>
              </a:rPr>
              <a:t>und </a:t>
            </a:r>
          </a:p>
          <a:p>
            <a:pPr algn="ctr"/>
            <a:endParaRPr lang="de-CH" sz="4000" b="1" dirty="0">
              <a:solidFill>
                <a:srgbClr val="FFFF00"/>
              </a:solidFill>
              <a:effectLst>
                <a:outerShdw blurRad="38100" dist="38100" dir="2700000" algn="tl">
                  <a:srgbClr val="000000">
                    <a:alpha val="43137"/>
                  </a:srgbClr>
                </a:outerShdw>
              </a:effectLst>
              <a:latin typeface="Calibri Regular"/>
            </a:endParaRPr>
          </a:p>
          <a:p>
            <a:pPr algn="ctr"/>
            <a:r>
              <a:rPr lang="de-CH" sz="4800" b="1" dirty="0">
                <a:solidFill>
                  <a:srgbClr val="FFFF00"/>
                </a:solidFill>
                <a:effectLst>
                  <a:outerShdw blurRad="38100" dist="38100" dir="2700000" algn="tl">
                    <a:srgbClr val="000000">
                      <a:alpha val="43137"/>
                    </a:srgbClr>
                  </a:outerShdw>
                </a:effectLst>
                <a:latin typeface="Calibri Regular"/>
              </a:rPr>
              <a:t>Sicherheitsrisiken</a:t>
            </a:r>
          </a:p>
          <a:p>
            <a:endParaRPr lang="de-CH" sz="4000" b="1" dirty="0">
              <a:latin typeface="Calibri Regular"/>
            </a:endParaRPr>
          </a:p>
          <a:p>
            <a:endParaRPr lang="de-CH" dirty="0">
              <a:latin typeface="Calibri Regular"/>
            </a:endParaRP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088930" y="1609309"/>
            <a:ext cx="6165304" cy="3467983"/>
          </a:xfrm>
          <a:prstGeom prst="rect">
            <a:avLst/>
          </a:prstGeom>
        </p:spPr>
      </p:pic>
    </p:spTree>
    <p:extLst>
      <p:ext uri="{BB962C8B-B14F-4D97-AF65-F5344CB8AC3E}">
        <p14:creationId xmlns:p14="http://schemas.microsoft.com/office/powerpoint/2010/main" val="3517993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39552" y="17329"/>
            <a:ext cx="8064896" cy="1323439"/>
          </a:xfrm>
          <a:prstGeom prst="rect">
            <a:avLst/>
          </a:prstGeom>
          <a:noFill/>
        </p:spPr>
        <p:txBody>
          <a:bodyPr wrap="square" rtlCol="0">
            <a:spAutoFit/>
          </a:bodyPr>
          <a:lstStyle/>
          <a:p>
            <a:pPr algn="ctr"/>
            <a:r>
              <a:rPr lang="de-CH" sz="3600" b="1" dirty="0">
                <a:solidFill>
                  <a:srgbClr val="FFFF00"/>
                </a:solidFill>
                <a:effectLst>
                  <a:outerShdw blurRad="38100" dist="38100" dir="2700000" algn="tl">
                    <a:srgbClr val="000000">
                      <a:alpha val="43137"/>
                    </a:srgbClr>
                  </a:outerShdw>
                </a:effectLst>
                <a:latin typeface="Calibri" charset="0"/>
                <a:ea typeface="Calibri" charset="0"/>
                <a:cs typeface="Calibri" charset="0"/>
              </a:rPr>
              <a:t>Zoonosen</a:t>
            </a:r>
            <a:endParaRPr lang="de-CH" sz="2000" dirty="0">
              <a:latin typeface="Calibri" charset="0"/>
              <a:ea typeface="Calibri" charset="0"/>
              <a:cs typeface="Calibri" charset="0"/>
            </a:endParaRPr>
          </a:p>
          <a:p>
            <a:r>
              <a:rPr lang="de-CH" sz="2400" b="1" dirty="0">
                <a:latin typeface="Calibri" charset="0"/>
                <a:ea typeface="Calibri" charset="0"/>
                <a:cs typeface="Calibri" charset="0"/>
              </a:rPr>
              <a:t>Definition:</a:t>
            </a:r>
          </a:p>
          <a:p>
            <a:r>
              <a:rPr lang="de-CH" sz="2000" dirty="0">
                <a:latin typeface="Calibri" charset="0"/>
                <a:ea typeface="Calibri" charset="0"/>
                <a:cs typeface="Calibri" charset="0"/>
              </a:rPr>
              <a:t>Infektionen an welche sowohl Tiere wie auch Menschen erkranken können</a:t>
            </a:r>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786005" y="2050691"/>
            <a:ext cx="5285170" cy="2569180"/>
          </a:xfrm>
          <a:prstGeom prst="rect">
            <a:avLst/>
          </a:prstGeom>
        </p:spPr>
      </p:pic>
      <p:pic>
        <p:nvPicPr>
          <p:cNvPr id="3" name="Bild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648" y="1412776"/>
            <a:ext cx="6321648" cy="5304258"/>
          </a:xfrm>
          <a:prstGeom prst="rect">
            <a:avLst/>
          </a:prstGeom>
        </p:spPr>
      </p:pic>
    </p:spTree>
    <p:extLst>
      <p:ext uri="{BB962C8B-B14F-4D97-AF65-F5344CB8AC3E}">
        <p14:creationId xmlns:p14="http://schemas.microsoft.com/office/powerpoint/2010/main" val="1228836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4B4520D-8AF5-F64C-BDE1-A8E4D6CF1F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116632"/>
            <a:ext cx="5688632" cy="6616368"/>
          </a:xfrm>
          <a:prstGeom prst="rect">
            <a:avLst/>
          </a:prstGeom>
        </p:spPr>
      </p:pic>
    </p:spTree>
    <p:extLst>
      <p:ext uri="{BB962C8B-B14F-4D97-AF65-F5344CB8AC3E}">
        <p14:creationId xmlns:p14="http://schemas.microsoft.com/office/powerpoint/2010/main" val="3163098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786005" y="2050691"/>
            <a:ext cx="5285170" cy="2569180"/>
          </a:xfrm>
          <a:prstGeom prst="rect">
            <a:avLst/>
          </a:prstGeom>
        </p:spPr>
      </p:pic>
      <p:pic>
        <p:nvPicPr>
          <p:cNvPr id="6" name="Grafik 5">
            <a:extLst>
              <a:ext uri="{FF2B5EF4-FFF2-40B4-BE49-F238E27FC236}">
                <a16:creationId xmlns:a16="http://schemas.microsoft.com/office/drawing/2014/main" id="{B38138BE-1820-CC49-835E-E2D0CDF85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5008" y="72008"/>
            <a:ext cx="6669360" cy="6669360"/>
          </a:xfrm>
          <a:prstGeom prst="rect">
            <a:avLst/>
          </a:prstGeom>
        </p:spPr>
      </p:pic>
    </p:spTree>
    <p:extLst>
      <p:ext uri="{BB962C8B-B14F-4D97-AF65-F5344CB8AC3E}">
        <p14:creationId xmlns:p14="http://schemas.microsoft.com/office/powerpoint/2010/main" val="3806702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51520" y="116632"/>
            <a:ext cx="8640960" cy="3508653"/>
          </a:xfrm>
          <a:prstGeom prst="rect">
            <a:avLst/>
          </a:prstGeom>
          <a:noFill/>
        </p:spPr>
        <p:txBody>
          <a:bodyPr wrap="square" rtlCol="0">
            <a:spAutoFit/>
          </a:bodyPr>
          <a:lstStyle/>
          <a:p>
            <a:r>
              <a:rPr lang="de-CH" sz="3200" b="1" dirty="0">
                <a:solidFill>
                  <a:srgbClr val="FFFF00"/>
                </a:solidFill>
                <a:latin typeface="Calibri" charset="0"/>
                <a:ea typeface="Calibri" charset="0"/>
                <a:cs typeface="Calibri" charset="0"/>
              </a:rPr>
              <a:t>Virale Zoonosen </a:t>
            </a:r>
            <a:r>
              <a:rPr lang="de-CH" sz="2800" b="1" dirty="0">
                <a:solidFill>
                  <a:srgbClr val="FFFF00"/>
                </a:solidFill>
                <a:latin typeface="Calibri" charset="0"/>
                <a:ea typeface="Calibri" charset="0"/>
                <a:cs typeface="Calibri" charset="0"/>
              </a:rPr>
              <a:t>(Viren)</a:t>
            </a:r>
          </a:p>
          <a:p>
            <a:r>
              <a:rPr lang="de-CH" sz="2400" dirty="0">
                <a:latin typeface="Calibri" charset="0"/>
                <a:ea typeface="Calibri" charset="0"/>
                <a:cs typeface="Calibri" charset="0"/>
              </a:rPr>
              <a:t>z. B. Affenpocken, Ebola, </a:t>
            </a:r>
            <a:r>
              <a:rPr lang="de-CH" sz="2400" dirty="0" err="1">
                <a:latin typeface="Calibri" charset="0"/>
                <a:ea typeface="Calibri" charset="0"/>
                <a:cs typeface="Calibri" charset="0"/>
              </a:rPr>
              <a:t>Chikungunyafieber</a:t>
            </a:r>
            <a:r>
              <a:rPr lang="de-CH" sz="2400" dirty="0">
                <a:latin typeface="Calibri" charset="0"/>
                <a:ea typeface="Calibri" charset="0"/>
                <a:cs typeface="Calibri" charset="0"/>
              </a:rPr>
              <a:t>, Gelbfieber, Kuhpocken, Marburg, Maul- und Klauenseuche, Tollwut, Vogelgrippe</a:t>
            </a:r>
          </a:p>
          <a:p>
            <a:endParaRPr lang="de-CH" b="1" dirty="0">
              <a:solidFill>
                <a:srgbClr val="FFFF00"/>
              </a:solidFill>
              <a:latin typeface="Calibri" charset="0"/>
              <a:ea typeface="Calibri" charset="0"/>
              <a:cs typeface="Calibri" charset="0"/>
            </a:endParaRPr>
          </a:p>
          <a:p>
            <a:r>
              <a:rPr lang="de-CH" sz="2400" b="1" dirty="0">
                <a:latin typeface="Calibri" charset="0"/>
                <a:ea typeface="Calibri" charset="0"/>
                <a:cs typeface="Calibri" charset="0"/>
              </a:rPr>
              <a:t>Maul- und Klauenseuche </a:t>
            </a:r>
            <a:r>
              <a:rPr lang="de-CH" b="1" dirty="0">
                <a:latin typeface="Calibri" charset="0"/>
                <a:ea typeface="Calibri" charset="0"/>
                <a:cs typeface="Calibri" charset="0"/>
              </a:rPr>
              <a:t>(MKS)</a:t>
            </a:r>
            <a:endParaRPr lang="de-CH" sz="2000" dirty="0">
              <a:latin typeface="Calibri" charset="0"/>
              <a:ea typeface="Calibri" charset="0"/>
              <a:cs typeface="Calibri" charset="0"/>
            </a:endParaRPr>
          </a:p>
          <a:p>
            <a:pPr marL="342900" indent="-342900">
              <a:buFont typeface="Arial" panose="020B0604020202020204" pitchFamily="34" charset="0"/>
              <a:buChar char="•"/>
            </a:pPr>
            <a:r>
              <a:rPr lang="de-CH" sz="2000" dirty="0">
                <a:latin typeface="Calibri" charset="0"/>
                <a:ea typeface="Calibri" charset="0"/>
                <a:cs typeface="Calibri" charset="0"/>
              </a:rPr>
              <a:t>1980 letztmals in CH</a:t>
            </a:r>
          </a:p>
          <a:p>
            <a:pPr marL="342900" indent="-342900">
              <a:buFont typeface="Arial" panose="020B0604020202020204" pitchFamily="34" charset="0"/>
              <a:buChar char="•"/>
            </a:pPr>
            <a:r>
              <a:rPr lang="de-CH" sz="2000" dirty="0">
                <a:latin typeface="Calibri" charset="0"/>
                <a:ea typeface="Calibri" charset="0"/>
                <a:cs typeface="Calibri" charset="0"/>
              </a:rPr>
              <a:t>Alle Paarhufer können sich Anstecken</a:t>
            </a:r>
          </a:p>
          <a:p>
            <a:pPr marL="342900" indent="-342900">
              <a:buFont typeface="Arial" panose="020B0604020202020204" pitchFamily="34" charset="0"/>
              <a:buChar char="•"/>
            </a:pPr>
            <a:r>
              <a:rPr lang="de-CH" sz="2000" dirty="0">
                <a:latin typeface="Calibri" charset="0"/>
                <a:ea typeface="Calibri" charset="0"/>
                <a:cs typeface="Calibri" charset="0"/>
              </a:rPr>
              <a:t>Erreger in Milchprodukten und Pökelfleisch mehrere Monate  ansteckend</a:t>
            </a:r>
          </a:p>
          <a:p>
            <a:pPr marL="342900" indent="-342900">
              <a:buFont typeface="Arial" panose="020B0604020202020204" pitchFamily="34" charset="0"/>
              <a:buChar char="•"/>
            </a:pPr>
            <a:r>
              <a:rPr lang="de-CH" sz="2000" dirty="0">
                <a:latin typeface="Calibri" charset="0"/>
                <a:ea typeface="Calibri" charset="0"/>
                <a:cs typeface="Calibri" charset="0"/>
              </a:rPr>
              <a:t>2007 Ausbruch in Südengland, 2015 in Türkei und Nordafrika</a:t>
            </a:r>
          </a:p>
          <a:p>
            <a:pPr marL="342900" indent="-342900">
              <a:buFont typeface="Arial" panose="020B0604020202020204" pitchFamily="34" charset="0"/>
              <a:buChar char="•"/>
            </a:pPr>
            <a:r>
              <a:rPr lang="de-CH" sz="2000" dirty="0">
                <a:latin typeface="Calibri" charset="0"/>
                <a:ea typeface="Calibri" charset="0"/>
                <a:cs typeface="Calibri" charset="0"/>
              </a:rPr>
              <a:t>Für den Menschen nur wenig gefährlich und selten </a:t>
            </a:r>
          </a:p>
        </p:txBody>
      </p:sp>
      <p:pic>
        <p:nvPicPr>
          <p:cNvPr id="4" name="Grafik 3">
            <a:extLst>
              <a:ext uri="{FF2B5EF4-FFF2-40B4-BE49-F238E27FC236}">
                <a16:creationId xmlns:a16="http://schemas.microsoft.com/office/drawing/2014/main" id="{3B9DF8BE-546E-C04C-AF7C-907FE7E2C3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8792" y="3618236"/>
            <a:ext cx="4669472" cy="3163191"/>
          </a:xfrm>
          <a:prstGeom prst="rect">
            <a:avLst/>
          </a:prstGeom>
        </p:spPr>
      </p:pic>
    </p:spTree>
    <p:extLst>
      <p:ext uri="{BB962C8B-B14F-4D97-AF65-F5344CB8AC3E}">
        <p14:creationId xmlns:p14="http://schemas.microsoft.com/office/powerpoint/2010/main" val="3951903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51520" y="433115"/>
            <a:ext cx="8640960" cy="2923877"/>
          </a:xfrm>
          <a:prstGeom prst="rect">
            <a:avLst/>
          </a:prstGeom>
          <a:noFill/>
        </p:spPr>
        <p:txBody>
          <a:bodyPr wrap="square" rtlCol="0">
            <a:spAutoFit/>
          </a:bodyPr>
          <a:lstStyle/>
          <a:p>
            <a:r>
              <a:rPr lang="de-CH" sz="2400" b="1" dirty="0">
                <a:latin typeface="Calibri" charset="0"/>
                <a:ea typeface="Calibri" charset="0"/>
                <a:cs typeface="Calibri" charset="0"/>
              </a:rPr>
              <a:t>Tollwut </a:t>
            </a:r>
            <a:r>
              <a:rPr lang="de-CH" dirty="0">
                <a:latin typeface="Calibri" charset="0"/>
                <a:ea typeface="Calibri" charset="0"/>
                <a:cs typeface="Calibri" charset="0"/>
              </a:rPr>
              <a:t>(</a:t>
            </a:r>
            <a:r>
              <a:rPr lang="de-CH" dirty="0" err="1">
                <a:latin typeface="Calibri" charset="0"/>
                <a:ea typeface="Calibri" charset="0"/>
                <a:cs typeface="Calibri" charset="0"/>
              </a:rPr>
              <a:t>Hundswut</a:t>
            </a:r>
            <a:r>
              <a:rPr lang="de-CH" dirty="0">
                <a:latin typeface="Calibri" charset="0"/>
                <a:ea typeface="Calibri" charset="0"/>
                <a:cs typeface="Calibri" charset="0"/>
              </a:rPr>
              <a:t>, Wutkrankheit)</a:t>
            </a:r>
          </a:p>
          <a:p>
            <a:pPr marL="342900" indent="-342900">
              <a:buFont typeface="Arial" panose="020B0604020202020204" pitchFamily="34" charset="0"/>
              <a:buChar char="•"/>
            </a:pPr>
            <a:r>
              <a:rPr lang="de-CH" sz="2000" dirty="0">
                <a:latin typeface="Calibri" charset="0"/>
                <a:ea typeface="Calibri" charset="0"/>
                <a:cs typeface="Calibri" charset="0"/>
              </a:rPr>
              <a:t>Vor allem Raubtieren (Fuchs, Dachs,  Hund, Katze u. Fledermäuse) sind betroffen</a:t>
            </a:r>
          </a:p>
          <a:p>
            <a:pPr marL="342900" indent="-342900">
              <a:buFont typeface="Arial" panose="020B0604020202020204" pitchFamily="34" charset="0"/>
              <a:buChar char="•"/>
            </a:pPr>
            <a:r>
              <a:rPr lang="de-CH" sz="2000" dirty="0">
                <a:latin typeface="Calibri" charset="0"/>
                <a:ea typeface="Calibri" charset="0"/>
                <a:cs typeface="Calibri" charset="0"/>
              </a:rPr>
              <a:t>Pflanzenfresser und Vögel stecken sich weniger an</a:t>
            </a:r>
          </a:p>
          <a:p>
            <a:pPr marL="342900" indent="-342900">
              <a:buFont typeface="Arial" panose="020B0604020202020204" pitchFamily="34" charset="0"/>
              <a:buChar char="•"/>
            </a:pPr>
            <a:r>
              <a:rPr lang="de-CH" sz="2000" dirty="0">
                <a:latin typeface="Calibri" charset="0"/>
                <a:ea typeface="Calibri" charset="0"/>
                <a:cs typeface="Calibri" charset="0"/>
              </a:rPr>
              <a:t>Verlauf (fast) immer tödlich</a:t>
            </a:r>
          </a:p>
          <a:p>
            <a:pPr marL="342900" indent="-342900">
              <a:buFont typeface="Arial" panose="020B0604020202020204" pitchFamily="34" charset="0"/>
              <a:buChar char="•"/>
            </a:pPr>
            <a:r>
              <a:rPr lang="de-CH" sz="2000" dirty="0">
                <a:latin typeface="Calibri" charset="0"/>
                <a:ea typeface="Calibri" charset="0"/>
                <a:cs typeface="Calibri" charset="0"/>
              </a:rPr>
              <a:t>Schluckimpfung bei Tieren</a:t>
            </a:r>
          </a:p>
          <a:p>
            <a:pPr marL="342900" indent="-342900">
              <a:buFont typeface="Arial" panose="020B0604020202020204" pitchFamily="34" charset="0"/>
              <a:buChar char="•"/>
            </a:pPr>
            <a:r>
              <a:rPr lang="de-CH" sz="2000" dirty="0">
                <a:latin typeface="Calibri" charset="0"/>
                <a:ea typeface="Calibri" charset="0"/>
                <a:cs typeface="Calibri" charset="0"/>
              </a:rPr>
              <a:t>Die Schweiz gilt als Tollwutfrei</a:t>
            </a:r>
          </a:p>
          <a:p>
            <a:pPr marL="342900" indent="-342900">
              <a:buFont typeface="Arial" panose="020B0604020202020204" pitchFamily="34" charset="0"/>
              <a:buChar char="•"/>
            </a:pPr>
            <a:r>
              <a:rPr lang="de-CH" sz="2000" dirty="0">
                <a:latin typeface="Calibri" charset="0"/>
                <a:ea typeface="Calibri" charset="0"/>
                <a:cs typeface="Calibri" charset="0"/>
              </a:rPr>
              <a:t>Tierimporte (Hunde aus </a:t>
            </a:r>
            <a:r>
              <a:rPr lang="de-CH" sz="2000" dirty="0" err="1">
                <a:latin typeface="Calibri" charset="0"/>
                <a:ea typeface="Calibri" charset="0"/>
                <a:cs typeface="Calibri" charset="0"/>
              </a:rPr>
              <a:t>Osteurop</a:t>
            </a:r>
            <a:r>
              <a:rPr lang="de-CH" sz="2000" dirty="0">
                <a:latin typeface="Calibri" charset="0"/>
                <a:ea typeface="Calibri" charset="0"/>
                <a:cs typeface="Calibri" charset="0"/>
              </a:rPr>
              <a:t>)</a:t>
            </a:r>
          </a:p>
          <a:p>
            <a:pPr marL="342900" indent="-342900">
              <a:buFont typeface="Arial" panose="020B0604020202020204" pitchFamily="34" charset="0"/>
              <a:buChar char="•"/>
            </a:pPr>
            <a:r>
              <a:rPr lang="de-CH" sz="2000" dirty="0">
                <a:latin typeface="Calibri" charset="0"/>
                <a:ea typeface="Calibri" charset="0"/>
                <a:cs typeface="Calibri" charset="0"/>
              </a:rPr>
              <a:t>Weltweit sterben ca. 59’000 Menschen/Jahr (60 % in Asien, 39 % in Afrika)</a:t>
            </a:r>
          </a:p>
        </p:txBody>
      </p:sp>
      <p:pic>
        <p:nvPicPr>
          <p:cNvPr id="4" name="Grafik 3">
            <a:extLst>
              <a:ext uri="{FF2B5EF4-FFF2-40B4-BE49-F238E27FC236}">
                <a16:creationId xmlns:a16="http://schemas.microsoft.com/office/drawing/2014/main" id="{2FAFB9AC-3DF0-094A-8ECA-B8ADD3B305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16" y="3633192"/>
            <a:ext cx="8892480" cy="2964160"/>
          </a:xfrm>
          <a:prstGeom prst="rect">
            <a:avLst/>
          </a:prstGeom>
        </p:spPr>
      </p:pic>
      <p:pic>
        <p:nvPicPr>
          <p:cNvPr id="10" name="Grafik 9">
            <a:extLst>
              <a:ext uri="{FF2B5EF4-FFF2-40B4-BE49-F238E27FC236}">
                <a16:creationId xmlns:a16="http://schemas.microsoft.com/office/drawing/2014/main" id="{90F89039-974A-8D4D-9F8D-615E1D78A3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735" y="70877"/>
            <a:ext cx="4567289" cy="6454467"/>
          </a:xfrm>
          <a:prstGeom prst="rect">
            <a:avLst/>
          </a:prstGeom>
        </p:spPr>
      </p:pic>
    </p:spTree>
    <p:extLst>
      <p:ext uri="{BB962C8B-B14F-4D97-AF65-F5344CB8AC3E}">
        <p14:creationId xmlns:p14="http://schemas.microsoft.com/office/powerpoint/2010/main" val="428498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51520" y="639266"/>
            <a:ext cx="8640960" cy="3077766"/>
          </a:xfrm>
          <a:prstGeom prst="rect">
            <a:avLst/>
          </a:prstGeom>
          <a:noFill/>
        </p:spPr>
        <p:txBody>
          <a:bodyPr wrap="square" rtlCol="0">
            <a:spAutoFit/>
          </a:bodyPr>
          <a:lstStyle/>
          <a:p>
            <a:r>
              <a:rPr lang="de-CH" sz="3200" b="1" dirty="0" err="1">
                <a:solidFill>
                  <a:srgbClr val="FFFF00"/>
                </a:solidFill>
                <a:latin typeface="Calibri" charset="0"/>
                <a:ea typeface="Calibri" charset="0"/>
                <a:cs typeface="Calibri" charset="0"/>
              </a:rPr>
              <a:t>Prion</a:t>
            </a:r>
            <a:r>
              <a:rPr lang="de-CH" sz="3200" b="1" dirty="0">
                <a:solidFill>
                  <a:srgbClr val="FFFF00"/>
                </a:solidFill>
                <a:latin typeface="Calibri" charset="0"/>
                <a:ea typeface="Calibri" charset="0"/>
                <a:cs typeface="Calibri" charset="0"/>
              </a:rPr>
              <a:t>-Induzierte Zoonosen</a:t>
            </a:r>
          </a:p>
          <a:p>
            <a:endParaRPr lang="de-CH" b="1" dirty="0">
              <a:solidFill>
                <a:srgbClr val="FFFF00"/>
              </a:solidFill>
              <a:latin typeface="Calibri" charset="0"/>
              <a:ea typeface="Calibri" charset="0"/>
              <a:cs typeface="Calibri" charset="0"/>
            </a:endParaRPr>
          </a:p>
          <a:p>
            <a:r>
              <a:rPr lang="de-CH" sz="2400" b="1" dirty="0">
                <a:latin typeface="Calibri" charset="0"/>
                <a:ea typeface="Calibri" charset="0"/>
                <a:cs typeface="Calibri" charset="0"/>
              </a:rPr>
              <a:t>z. B. Bovine </a:t>
            </a:r>
            <a:r>
              <a:rPr lang="de-CH" sz="2400" b="1" dirty="0" err="1">
                <a:latin typeface="Calibri" charset="0"/>
                <a:ea typeface="Calibri" charset="0"/>
                <a:cs typeface="Calibri" charset="0"/>
              </a:rPr>
              <a:t>spongiforme</a:t>
            </a:r>
            <a:r>
              <a:rPr lang="de-CH" sz="2400" b="1" dirty="0">
                <a:latin typeface="Calibri" charset="0"/>
                <a:ea typeface="Calibri" charset="0"/>
                <a:cs typeface="Calibri" charset="0"/>
              </a:rPr>
              <a:t> Enzephalopathie </a:t>
            </a:r>
            <a:r>
              <a:rPr lang="de-CH" b="1" dirty="0">
                <a:latin typeface="Calibri" charset="0"/>
                <a:ea typeface="Calibri" charset="0"/>
                <a:cs typeface="Calibri" charset="0"/>
              </a:rPr>
              <a:t>(BSE, Rinderwahn)</a:t>
            </a:r>
          </a:p>
          <a:p>
            <a:endParaRPr lang="de-CH" sz="2000" dirty="0">
              <a:latin typeface="Calibri" charset="0"/>
              <a:ea typeface="Calibri" charset="0"/>
              <a:cs typeface="Calibri" charset="0"/>
            </a:endParaRPr>
          </a:p>
          <a:p>
            <a:pPr marL="342900" indent="-342900">
              <a:buFont typeface="Arial" panose="020B0604020202020204" pitchFamily="34" charset="0"/>
              <a:buChar char="•"/>
            </a:pPr>
            <a:r>
              <a:rPr lang="de-CH" sz="2000" dirty="0" err="1">
                <a:latin typeface="Calibri" charset="0"/>
                <a:ea typeface="Calibri" charset="0"/>
                <a:cs typeface="Calibri" charset="0"/>
              </a:rPr>
              <a:t>Prionen</a:t>
            </a:r>
            <a:r>
              <a:rPr lang="de-CH" sz="2000" dirty="0">
                <a:latin typeface="Calibri" charset="0"/>
                <a:ea typeface="Calibri" charset="0"/>
                <a:cs typeface="Calibri" charset="0"/>
              </a:rPr>
              <a:t>, atypisch gefaltete Proteine, als Auslöser</a:t>
            </a:r>
          </a:p>
          <a:p>
            <a:pPr marL="342900" indent="-342900">
              <a:buFont typeface="Arial" panose="020B0604020202020204" pitchFamily="34" charset="0"/>
              <a:buChar char="•"/>
            </a:pPr>
            <a:r>
              <a:rPr lang="de-CH" sz="2000" dirty="0">
                <a:latin typeface="Calibri" charset="0"/>
                <a:ea typeface="Calibri" charset="0"/>
                <a:cs typeface="Calibri" charset="0"/>
              </a:rPr>
              <a:t>Ansteckung über Tierfutter (zu Tiermehl verarbeitete Kadaver)</a:t>
            </a:r>
          </a:p>
          <a:p>
            <a:pPr marL="342900" indent="-342900">
              <a:buFont typeface="Arial" panose="020B0604020202020204" pitchFamily="34" charset="0"/>
              <a:buChar char="•"/>
            </a:pPr>
            <a:r>
              <a:rPr lang="de-CH" sz="2000" dirty="0">
                <a:latin typeface="Calibri" charset="0"/>
                <a:ea typeface="Calibri" charset="0"/>
                <a:cs typeface="Calibri" charset="0"/>
              </a:rPr>
              <a:t>Degeneration des Hirngewebe</a:t>
            </a:r>
          </a:p>
          <a:p>
            <a:pPr marL="342900" indent="-342900">
              <a:buFont typeface="Arial" panose="020B0604020202020204" pitchFamily="34" charset="0"/>
              <a:buChar char="•"/>
            </a:pPr>
            <a:r>
              <a:rPr lang="de-CH" sz="2000" dirty="0">
                <a:latin typeface="Calibri" charset="0"/>
                <a:ea typeface="Calibri" charset="0"/>
                <a:cs typeface="Calibri" charset="0"/>
              </a:rPr>
              <a:t>Infiziertes Rindfleisch löst beim Menschen wahrscheinlich die </a:t>
            </a:r>
            <a:r>
              <a:rPr lang="de-CH" sz="2000" dirty="0" err="1">
                <a:latin typeface="Calibri" charset="0"/>
                <a:ea typeface="Calibri" charset="0"/>
                <a:cs typeface="Calibri" charset="0"/>
              </a:rPr>
              <a:t>Creuzfeldt</a:t>
            </a:r>
            <a:r>
              <a:rPr lang="de-CH" sz="2000" dirty="0">
                <a:latin typeface="Calibri" charset="0"/>
                <a:ea typeface="Calibri" charset="0"/>
                <a:cs typeface="Calibri" charset="0"/>
              </a:rPr>
              <a:t>-Jakob-Krankheit aus</a:t>
            </a:r>
          </a:p>
        </p:txBody>
      </p:sp>
      <p:pic>
        <p:nvPicPr>
          <p:cNvPr id="4" name="Grafik 3">
            <a:extLst>
              <a:ext uri="{FF2B5EF4-FFF2-40B4-BE49-F238E27FC236}">
                <a16:creationId xmlns:a16="http://schemas.microsoft.com/office/drawing/2014/main" id="{98BAD4F8-E49B-9F41-B9D5-0697ABA520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4221088"/>
            <a:ext cx="7239918" cy="2227667"/>
          </a:xfrm>
          <a:prstGeom prst="rect">
            <a:avLst/>
          </a:prstGeom>
        </p:spPr>
      </p:pic>
    </p:spTree>
    <p:extLst>
      <p:ext uri="{BB962C8B-B14F-4D97-AF65-F5344CB8AC3E}">
        <p14:creationId xmlns:p14="http://schemas.microsoft.com/office/powerpoint/2010/main" val="1245392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51520" y="431368"/>
            <a:ext cx="8640960" cy="3816429"/>
          </a:xfrm>
          <a:prstGeom prst="rect">
            <a:avLst/>
          </a:prstGeom>
          <a:noFill/>
        </p:spPr>
        <p:txBody>
          <a:bodyPr wrap="square" rtlCol="0">
            <a:spAutoFit/>
          </a:bodyPr>
          <a:lstStyle/>
          <a:p>
            <a:r>
              <a:rPr lang="de-CH" sz="3200" b="1" dirty="0">
                <a:solidFill>
                  <a:srgbClr val="FFFF00"/>
                </a:solidFill>
                <a:latin typeface="Calibri" charset="0"/>
                <a:ea typeface="Calibri" charset="0"/>
                <a:cs typeface="Calibri" charset="0"/>
              </a:rPr>
              <a:t>Bakterielle Zoonosen </a:t>
            </a:r>
            <a:r>
              <a:rPr lang="de-CH" sz="2800" b="1" dirty="0">
                <a:solidFill>
                  <a:srgbClr val="FFFF00"/>
                </a:solidFill>
                <a:latin typeface="Calibri" charset="0"/>
                <a:ea typeface="Calibri" charset="0"/>
                <a:cs typeface="Calibri" charset="0"/>
              </a:rPr>
              <a:t>(Bakterien)</a:t>
            </a:r>
          </a:p>
          <a:p>
            <a:r>
              <a:rPr lang="de-CH" sz="2400" dirty="0">
                <a:latin typeface="Calibri" charset="0"/>
                <a:ea typeface="Calibri" charset="0"/>
                <a:cs typeface="Calibri" charset="0"/>
              </a:rPr>
              <a:t>z. B. Borreliose, </a:t>
            </a:r>
            <a:r>
              <a:rPr lang="de-CH" sz="2400" dirty="0" err="1">
                <a:latin typeface="Calibri" charset="0"/>
                <a:ea typeface="Calibri" charset="0"/>
                <a:cs typeface="Calibri" charset="0"/>
              </a:rPr>
              <a:t>Leptospirose</a:t>
            </a:r>
            <a:r>
              <a:rPr lang="de-CH" sz="2400" dirty="0">
                <a:latin typeface="Calibri" charset="0"/>
                <a:ea typeface="Calibri" charset="0"/>
                <a:cs typeface="Calibri" charset="0"/>
              </a:rPr>
              <a:t>, Milzbrand, Pest, Salmonellose, Tuberkulose</a:t>
            </a:r>
          </a:p>
          <a:p>
            <a:endParaRPr lang="de-CH" b="1" dirty="0">
              <a:solidFill>
                <a:srgbClr val="FFFF00"/>
              </a:solidFill>
              <a:latin typeface="Calibri" charset="0"/>
              <a:ea typeface="Calibri" charset="0"/>
              <a:cs typeface="Calibri" charset="0"/>
            </a:endParaRPr>
          </a:p>
          <a:p>
            <a:r>
              <a:rPr lang="de-CH" sz="2400" b="1" dirty="0">
                <a:latin typeface="Calibri" charset="0"/>
                <a:ea typeface="Calibri" charset="0"/>
                <a:cs typeface="Calibri" charset="0"/>
              </a:rPr>
              <a:t>Pest</a:t>
            </a:r>
            <a:endParaRPr lang="de-CH" sz="2000" dirty="0">
              <a:latin typeface="Calibri" charset="0"/>
              <a:ea typeface="Calibri" charset="0"/>
              <a:cs typeface="Calibri" charset="0"/>
            </a:endParaRPr>
          </a:p>
          <a:p>
            <a:pPr marL="342900" indent="-342900">
              <a:buFont typeface="Arial" panose="020B0604020202020204" pitchFamily="34" charset="0"/>
              <a:buChar char="•"/>
            </a:pPr>
            <a:r>
              <a:rPr lang="de-CH" sz="2000" dirty="0">
                <a:latin typeface="Calibri" charset="0"/>
                <a:ea typeface="Calibri" charset="0"/>
                <a:cs typeface="Calibri" charset="0"/>
              </a:rPr>
              <a:t>Bakterium löst die Beulen und Lungenpest aus</a:t>
            </a:r>
          </a:p>
          <a:p>
            <a:pPr marL="342900" indent="-342900">
              <a:buFont typeface="Arial" panose="020B0604020202020204" pitchFamily="34" charset="0"/>
              <a:buChar char="•"/>
            </a:pPr>
            <a:r>
              <a:rPr lang="de-CH" sz="2000" dirty="0">
                <a:latin typeface="Calibri" charset="0"/>
                <a:ea typeface="Calibri" charset="0"/>
                <a:cs typeface="Calibri" charset="0"/>
              </a:rPr>
              <a:t>Übertragung auf den Menschen durch den Biss der Flöhe von Ratten u.a. Nagetieren oder durch Tröpfcheninfektion (Lungenpest)</a:t>
            </a:r>
          </a:p>
          <a:p>
            <a:pPr marL="342900" indent="-342900">
              <a:buFont typeface="Arial" panose="020B0604020202020204" pitchFamily="34" charset="0"/>
              <a:buChar char="•"/>
            </a:pPr>
            <a:r>
              <a:rPr lang="de-CH" sz="2000" dirty="0">
                <a:latin typeface="Calibri" charset="0"/>
                <a:ea typeface="Calibri" charset="0"/>
                <a:cs typeface="Calibri" charset="0"/>
              </a:rPr>
              <a:t>Impfung möglich</a:t>
            </a:r>
          </a:p>
          <a:p>
            <a:pPr marL="342900" indent="-342900">
              <a:buFont typeface="Arial" panose="020B0604020202020204" pitchFamily="34" charset="0"/>
              <a:buChar char="•"/>
            </a:pPr>
            <a:r>
              <a:rPr lang="de-CH" sz="2000" dirty="0">
                <a:latin typeface="Calibri" charset="0"/>
                <a:ea typeface="Calibri" charset="0"/>
                <a:cs typeface="Calibri" charset="0"/>
              </a:rPr>
              <a:t>Behandlung durch Antibiotika erfolgreich</a:t>
            </a:r>
          </a:p>
          <a:p>
            <a:pPr marL="342900" indent="-342900">
              <a:buFont typeface="Arial" panose="020B0604020202020204" pitchFamily="34" charset="0"/>
              <a:buChar char="•"/>
            </a:pPr>
            <a:r>
              <a:rPr lang="de-CH" sz="2000" dirty="0">
                <a:latin typeface="Calibri" charset="0"/>
                <a:ea typeface="Calibri" charset="0"/>
                <a:cs typeface="Calibri" charset="0"/>
              </a:rPr>
              <a:t>Vermehrtes Auftreten von Pestfällen</a:t>
            </a:r>
          </a:p>
        </p:txBody>
      </p:sp>
    </p:spTree>
    <p:extLst>
      <p:ext uri="{BB962C8B-B14F-4D97-AF65-F5344CB8AC3E}">
        <p14:creationId xmlns:p14="http://schemas.microsoft.com/office/powerpoint/2010/main" val="644878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23F5384-9D55-A247-B2E3-85604AF603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0"/>
            <a:ext cx="7015576" cy="6858000"/>
          </a:xfrm>
          <a:prstGeom prst="rect">
            <a:avLst/>
          </a:prstGeom>
        </p:spPr>
      </p:pic>
    </p:spTree>
    <p:extLst>
      <p:ext uri="{BB962C8B-B14F-4D97-AF65-F5344CB8AC3E}">
        <p14:creationId xmlns:p14="http://schemas.microsoft.com/office/powerpoint/2010/main" val="4107358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1BD4DBDA-9B45-0649-85DE-6298529E9CCE}"/>
              </a:ext>
            </a:extLst>
          </p:cNvPr>
          <p:cNvSpPr>
            <a:spLocks noChangeArrowheads="1"/>
          </p:cNvSpPr>
          <p:nvPr/>
        </p:nvSpPr>
        <p:spPr bwMode="auto">
          <a:xfrm>
            <a:off x="395536" y="333264"/>
            <a:ext cx="6588224" cy="170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de-CH" altLang="de-DE" sz="2400" b="0" i="0" u="none" strike="noStrike" cap="none" normalizeH="0" baseline="0" dirty="0">
                <a:ln>
                  <a:noFill/>
                </a:ln>
                <a:solidFill>
                  <a:srgbClr val="B9B9B9"/>
                </a:solidFill>
                <a:effectLst/>
                <a:latin typeface="Arial" panose="020B0604020202020204" pitchFamily="34" charset="0"/>
                <a:ea typeface="Times New Roman" panose="02020603050405020304" pitchFamily="18" charset="0"/>
                <a:cs typeface="Arial" panose="020B0604020202020204" pitchFamily="34" charset="0"/>
                <a:hlinkClick r:id="rId2"/>
              </a:rPr>
              <a:t>Mongolei: Touristen-Paar isst im Urlaub Murmeltier </a:t>
            </a:r>
            <a:r>
              <a:rPr kumimoji="0" lang="de-CH" altLang="de-DE" sz="2400" b="0" i="0" u="none" strike="noStrike" cap="none" normalizeH="0" baseline="0" dirty="0">
                <a:ln>
                  <a:noFill/>
                </a:ln>
                <a:solidFill>
                  <a:srgbClr val="B9B9B9"/>
                </a:solidFill>
                <a:effectLst/>
                <a:latin typeface="Calibri" panose="020F0502020204030204" pitchFamily="34" charset="0"/>
                <a:ea typeface="Times New Roman" panose="02020603050405020304" pitchFamily="18" charset="0"/>
                <a:cs typeface="Arial" panose="020B0604020202020204" pitchFamily="34" charset="0"/>
                <a:hlinkClick r:id="rId2"/>
              </a:rPr>
              <a:t>–</a:t>
            </a:r>
            <a:r>
              <a:rPr kumimoji="0" lang="de-CH" altLang="de-DE" sz="2400" b="0" i="0" u="none" strike="noStrike" cap="none" normalizeH="0" baseline="0" dirty="0">
                <a:ln>
                  <a:noFill/>
                </a:ln>
                <a:solidFill>
                  <a:srgbClr val="B9B9B9"/>
                </a:solidFill>
                <a:effectLst/>
                <a:latin typeface="Arial" panose="020B0604020202020204" pitchFamily="34" charset="0"/>
                <a:ea typeface="Times New Roman" panose="02020603050405020304" pitchFamily="18" charset="0"/>
                <a:cs typeface="Arial" panose="020B0604020202020204" pitchFamily="34" charset="0"/>
                <a:hlinkClick r:id="rId2"/>
              </a:rPr>
              <a:t> und stirbt</a:t>
            </a:r>
            <a:endParaRPr kumimoji="0" lang="de-CH" altLang="de-DE" sz="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CH" altLang="de-DE" sz="1300" b="1" i="0" u="none" strike="noStrike" cap="none" normalizeH="0" baseline="0" dirty="0">
                <a:ln>
                  <a:noFill/>
                </a:ln>
                <a:effectLst/>
                <a:latin typeface="Arial" panose="020B0604020202020204" pitchFamily="34" charset="0"/>
                <a:ea typeface="Times New Roman" panose="02020603050405020304" pitchFamily="18" charset="0"/>
                <a:cs typeface="Arial" panose="020B0604020202020204" pitchFamily="34" charset="0"/>
              </a:rPr>
              <a:t>Wir finden f</a:t>
            </a:r>
            <a:r>
              <a:rPr kumimoji="0" lang="de-CH" altLang="de-DE" sz="1300" b="1" i="0" u="none" strike="noStrike" cap="none" normalizeH="0" baseline="0" dirty="0">
                <a:ln>
                  <a:noFill/>
                </a:ln>
                <a:effectLst/>
                <a:latin typeface="Calibri" panose="020F0502020204030204" pitchFamily="34" charset="0"/>
                <a:ea typeface="Times New Roman" panose="02020603050405020304" pitchFamily="18" charset="0"/>
                <a:cs typeface="Arial" panose="020B0604020202020204" pitchFamily="34" charset="0"/>
              </a:rPr>
              <a:t>ü</a:t>
            </a:r>
            <a:r>
              <a:rPr kumimoji="0" lang="de-CH" altLang="de-DE" sz="1300" b="1" i="0" u="none" strike="noStrike" cap="none" normalizeH="0" baseline="0" dirty="0">
                <a:ln>
                  <a:noFill/>
                </a:ln>
                <a:effectLst/>
                <a:latin typeface="Arial" panose="020B0604020202020204" pitchFamily="34" charset="0"/>
                <a:ea typeface="Times New Roman" panose="02020603050405020304" pitchFamily="18" charset="0"/>
                <a:cs typeface="Arial" panose="020B0604020202020204" pitchFamily="34" charset="0"/>
              </a:rPr>
              <a:t>r dich die besten Reisedeals!</a:t>
            </a:r>
            <a:endParaRPr kumimoji="0" lang="de-CH" altLang="de-DE" sz="4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CH" altLang="de-DE" sz="1300" b="0" i="0" u="none" strike="noStrike" cap="none" normalizeH="0" baseline="0" dirty="0">
                <a:ln>
                  <a:noFill/>
                </a:ln>
                <a:effectLst/>
                <a:latin typeface="Arial" panose="020B0604020202020204" pitchFamily="34" charset="0"/>
                <a:ea typeface="Times New Roman" panose="02020603050405020304" pitchFamily="18" charset="0"/>
                <a:cs typeface="Arial" panose="020B0604020202020204" pitchFamily="34" charset="0"/>
              </a:rPr>
              <a:t>Verpasse kein Traumangebot mit unserem Newsletter.</a:t>
            </a:r>
            <a:endParaRPr kumimoji="0" lang="de-CH" altLang="de-DE" sz="4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CH" altLang="de-DE" sz="1300" b="0" i="0" u="none" strike="noStrike" cap="none" normalizeH="0" baseline="0" dirty="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hlinkClick r:id="rId3"/>
              </a:rPr>
              <a:t>Newsletter abonnieren</a:t>
            </a:r>
            <a:endParaRPr kumimoji="0" lang="de-CH" altLang="de-DE" sz="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CH" altLang="de-DE" sz="1800" b="0" i="0" u="none" strike="noStrike" cap="none" normalizeH="0" baseline="0" dirty="0">
              <a:ln>
                <a:noFill/>
              </a:ln>
              <a:solidFill>
                <a:schemeClr val="tx1"/>
              </a:solidFill>
              <a:effectLst/>
              <a:latin typeface="Arial" panose="020B0604020202020204" pitchFamily="34" charset="0"/>
            </a:endParaRPr>
          </a:p>
        </p:txBody>
      </p:sp>
      <p:pic>
        <p:nvPicPr>
          <p:cNvPr id="2050" name="Grafik 1" descr="Eine Mongolin nimmt in ihrer Jurte ein Murmeltier aus.">
            <a:extLst>
              <a:ext uri="{FF2B5EF4-FFF2-40B4-BE49-F238E27FC236}">
                <a16:creationId xmlns:a16="http://schemas.microsoft.com/office/drawing/2014/main" id="{DE89BBBB-1F80-DA42-9BB6-23D9853DE808}"/>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395536" y="1823365"/>
            <a:ext cx="8352928" cy="470197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a:extLst>
              <a:ext uri="{FF2B5EF4-FFF2-40B4-BE49-F238E27FC236}">
                <a16:creationId xmlns:a16="http://schemas.microsoft.com/office/drawing/2014/main" id="{A9B1B106-43B3-5945-9731-4632121BBC2D}"/>
              </a:ext>
            </a:extLst>
          </p:cNvPr>
          <p:cNvSpPr>
            <a:spLocks noChangeArrowheads="1"/>
          </p:cNvSpPr>
          <p:nvPr/>
        </p:nvSpPr>
        <p:spPr bwMode="auto">
          <a:xfrm>
            <a:off x="0" y="3695700"/>
            <a:ext cx="6588224" cy="52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Tree>
    <p:extLst>
      <p:ext uri="{BB962C8B-B14F-4D97-AF65-F5344CB8AC3E}">
        <p14:creationId xmlns:p14="http://schemas.microsoft.com/office/powerpoint/2010/main" val="390300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79512" y="1361088"/>
            <a:ext cx="8856984" cy="3724096"/>
          </a:xfrm>
          <a:prstGeom prst="rect">
            <a:avLst/>
          </a:prstGeom>
          <a:noFill/>
        </p:spPr>
        <p:txBody>
          <a:bodyPr wrap="square" rtlCol="0">
            <a:spAutoFit/>
          </a:bodyPr>
          <a:lstStyle/>
          <a:p>
            <a:r>
              <a:rPr lang="de-CH" sz="3200" b="1" dirty="0">
                <a:solidFill>
                  <a:srgbClr val="FFFF00"/>
                </a:solidFill>
                <a:latin typeface="Calibri" charset="0"/>
                <a:ea typeface="Calibri" charset="0"/>
                <a:cs typeface="Calibri" charset="0"/>
              </a:rPr>
              <a:t>Parasitäre Zoonosen </a:t>
            </a:r>
            <a:r>
              <a:rPr lang="de-CH" sz="2400" b="1" dirty="0">
                <a:solidFill>
                  <a:srgbClr val="FFFF00"/>
                </a:solidFill>
                <a:latin typeface="Calibri" charset="0"/>
                <a:ea typeface="Calibri" charset="0"/>
                <a:cs typeface="Calibri" charset="0"/>
              </a:rPr>
              <a:t>(Einzeller, Würmer, Insekten)</a:t>
            </a:r>
          </a:p>
          <a:p>
            <a:r>
              <a:rPr lang="de-CH" sz="2000" dirty="0">
                <a:latin typeface="Calibri" charset="0"/>
                <a:ea typeface="Calibri" charset="0"/>
                <a:cs typeface="Calibri" charset="0"/>
              </a:rPr>
              <a:t>z. B. </a:t>
            </a:r>
            <a:r>
              <a:rPr lang="de-CH" sz="2000" dirty="0" err="1">
                <a:latin typeface="Calibri" charset="0"/>
                <a:ea typeface="Calibri" charset="0"/>
                <a:cs typeface="Calibri" charset="0"/>
              </a:rPr>
              <a:t>Chagas</a:t>
            </a:r>
            <a:r>
              <a:rPr lang="de-CH" sz="2000" dirty="0">
                <a:latin typeface="Calibri" charset="0"/>
                <a:ea typeface="Calibri" charset="0"/>
                <a:cs typeface="Calibri" charset="0"/>
              </a:rPr>
              <a:t>-Krankheit, Malaria, </a:t>
            </a:r>
            <a:r>
              <a:rPr lang="de-CH" sz="2000" dirty="0" err="1">
                <a:latin typeface="Calibri" charset="0"/>
                <a:ea typeface="Calibri" charset="0"/>
                <a:cs typeface="Calibri" charset="0"/>
              </a:rPr>
              <a:t>Echinokokose</a:t>
            </a:r>
            <a:r>
              <a:rPr lang="de-CH" sz="2000" dirty="0">
                <a:latin typeface="Calibri" charset="0"/>
                <a:ea typeface="Calibri" charset="0"/>
                <a:cs typeface="Calibri" charset="0"/>
              </a:rPr>
              <a:t> (Fuchsbandwurm), </a:t>
            </a:r>
            <a:r>
              <a:rPr lang="de-CH" sz="2000" dirty="0" err="1">
                <a:latin typeface="Calibri" charset="0"/>
                <a:ea typeface="Calibri" charset="0"/>
                <a:cs typeface="Calibri" charset="0"/>
              </a:rPr>
              <a:t>Trichinellose</a:t>
            </a:r>
            <a:r>
              <a:rPr lang="de-CH" sz="2000" dirty="0">
                <a:latin typeface="Calibri" charset="0"/>
                <a:ea typeface="Calibri" charset="0"/>
                <a:cs typeface="Calibri" charset="0"/>
              </a:rPr>
              <a:t>, Milben (Räude)</a:t>
            </a:r>
          </a:p>
          <a:p>
            <a:endParaRPr lang="de-CH" sz="2000" dirty="0">
              <a:latin typeface="Calibri" charset="0"/>
              <a:ea typeface="Calibri" charset="0"/>
              <a:cs typeface="Calibri" charset="0"/>
            </a:endParaRPr>
          </a:p>
          <a:p>
            <a:r>
              <a:rPr lang="de-CH" sz="2400" b="1" dirty="0" err="1">
                <a:latin typeface="Calibri" charset="0"/>
                <a:ea typeface="Calibri" charset="0"/>
                <a:cs typeface="Calibri" charset="0"/>
              </a:rPr>
              <a:t>Echinokokose</a:t>
            </a:r>
            <a:r>
              <a:rPr lang="de-CH" sz="2000" dirty="0">
                <a:latin typeface="Calibri" charset="0"/>
                <a:ea typeface="Calibri" charset="0"/>
                <a:cs typeface="Calibri" charset="0"/>
              </a:rPr>
              <a:t> (Fuchsbandwurm)</a:t>
            </a:r>
          </a:p>
          <a:p>
            <a:pPr marL="342900" indent="-342900">
              <a:buFont typeface="Arial" panose="020B0604020202020204" pitchFamily="34" charset="0"/>
              <a:buChar char="•"/>
            </a:pPr>
            <a:r>
              <a:rPr lang="de-CH" sz="2000" dirty="0">
                <a:latin typeface="Calibri" charset="0"/>
                <a:ea typeface="Calibri" charset="0"/>
                <a:cs typeface="Calibri" charset="0"/>
              </a:rPr>
              <a:t>Parasitiert vor allem Füchse, Hund und Katze </a:t>
            </a:r>
          </a:p>
          <a:p>
            <a:pPr marL="342900" indent="-342900">
              <a:buFont typeface="Arial" panose="020B0604020202020204" pitchFamily="34" charset="0"/>
              <a:buChar char="•"/>
            </a:pPr>
            <a:r>
              <a:rPr lang="de-CH" sz="2000" dirty="0">
                <a:latin typeface="Calibri" charset="0"/>
                <a:ea typeface="Calibri" charset="0"/>
                <a:cs typeface="Calibri" charset="0"/>
              </a:rPr>
              <a:t>Verschiedene Zwischenwirte, meistens kleine Säugetiere (Wühlmäuse)</a:t>
            </a:r>
          </a:p>
          <a:p>
            <a:pPr marL="342900" indent="-342900">
              <a:buFont typeface="Arial" panose="020B0604020202020204" pitchFamily="34" charset="0"/>
              <a:buChar char="•"/>
            </a:pPr>
            <a:r>
              <a:rPr lang="de-CH" sz="2000" dirty="0">
                <a:latin typeface="Calibri" charset="0"/>
                <a:ea typeface="Calibri" charset="0"/>
                <a:cs typeface="Calibri" charset="0"/>
              </a:rPr>
              <a:t>Es infizieren sich aber auch Hirsche, Schweine, Pferde, Primaten und der Mensch (sog. Fehlwirte)</a:t>
            </a:r>
          </a:p>
          <a:p>
            <a:pPr marL="342900" indent="-342900">
              <a:buFont typeface="Arial" panose="020B0604020202020204" pitchFamily="34" charset="0"/>
              <a:buChar char="•"/>
            </a:pPr>
            <a:r>
              <a:rPr lang="de-CH" sz="2000" dirty="0">
                <a:latin typeface="Calibri" charset="0"/>
                <a:ea typeface="Calibri" charset="0"/>
                <a:cs typeface="Calibri" charset="0"/>
              </a:rPr>
              <a:t>Beim Mensch lebensgefährliche Wurmerkrankung</a:t>
            </a:r>
          </a:p>
          <a:p>
            <a:pPr marL="342900" indent="-342900">
              <a:buFont typeface="Arial" panose="020B0604020202020204" pitchFamily="34" charset="0"/>
              <a:buChar char="•"/>
            </a:pPr>
            <a:r>
              <a:rPr lang="de-CH" sz="2000" dirty="0">
                <a:latin typeface="Calibri" charset="0"/>
                <a:ea typeface="Calibri" charset="0"/>
                <a:cs typeface="Calibri" charset="0"/>
              </a:rPr>
              <a:t>Unheilbar, aber kontrollierbar</a:t>
            </a:r>
          </a:p>
        </p:txBody>
      </p:sp>
    </p:spTree>
    <p:extLst>
      <p:ext uri="{BB962C8B-B14F-4D97-AF65-F5344CB8AC3E}">
        <p14:creationId xmlns:p14="http://schemas.microsoft.com/office/powerpoint/2010/main" val="2788713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58102" y="1402898"/>
            <a:ext cx="4268284" cy="4031873"/>
          </a:xfrm>
          <a:prstGeom prst="rect">
            <a:avLst/>
          </a:prstGeom>
          <a:noFill/>
        </p:spPr>
        <p:txBody>
          <a:bodyPr wrap="none" rtlCol="0">
            <a:spAutoFit/>
          </a:bodyPr>
          <a:lstStyle/>
          <a:p>
            <a:r>
              <a:rPr lang="de-CH" sz="3200" b="1" dirty="0">
                <a:solidFill>
                  <a:srgbClr val="FFFF00"/>
                </a:solidFill>
                <a:latin typeface="Calibri Regular"/>
              </a:rPr>
              <a:t>Neue oder kranke Tiere</a:t>
            </a:r>
          </a:p>
          <a:p>
            <a:endParaRPr lang="de-CH" sz="2400" dirty="0">
              <a:latin typeface="Calibri Regular"/>
            </a:endParaRPr>
          </a:p>
          <a:p>
            <a:r>
              <a:rPr lang="de-CH" sz="2800" dirty="0">
                <a:latin typeface="Calibri Regular"/>
              </a:rPr>
              <a:t>Vorgängig abklären:</a:t>
            </a:r>
          </a:p>
          <a:p>
            <a:endParaRPr lang="de-CH" sz="2400" dirty="0">
              <a:latin typeface="Calibri Regular"/>
            </a:endParaRPr>
          </a:p>
          <a:p>
            <a:pPr marL="342900" indent="-342900">
              <a:buFont typeface="Arial" panose="020B0604020202020204" pitchFamily="34" charset="0"/>
              <a:buChar char="•"/>
            </a:pPr>
            <a:r>
              <a:rPr lang="de-CH" sz="2400" dirty="0">
                <a:latin typeface="Calibri Regular"/>
              </a:rPr>
              <a:t>Tierart</a:t>
            </a:r>
          </a:p>
          <a:p>
            <a:pPr marL="342900" indent="-342900">
              <a:buFont typeface="Arial" panose="020B0604020202020204" pitchFamily="34" charset="0"/>
              <a:buChar char="•"/>
            </a:pPr>
            <a:r>
              <a:rPr lang="de-CH" sz="2400" dirty="0">
                <a:latin typeface="Calibri Regular"/>
              </a:rPr>
              <a:t>Haltungsvorgaben</a:t>
            </a:r>
          </a:p>
          <a:p>
            <a:pPr marL="342900" indent="-342900">
              <a:buFont typeface="Arial" panose="020B0604020202020204" pitchFamily="34" charset="0"/>
              <a:buChar char="•"/>
            </a:pPr>
            <a:r>
              <a:rPr lang="de-CH" sz="2400" dirty="0">
                <a:latin typeface="Calibri Regular"/>
              </a:rPr>
              <a:t>Futtervorgaben</a:t>
            </a:r>
          </a:p>
          <a:p>
            <a:pPr marL="342900" indent="-342900">
              <a:buFont typeface="Arial" panose="020B0604020202020204" pitchFamily="34" charset="0"/>
              <a:buChar char="•"/>
            </a:pPr>
            <a:r>
              <a:rPr lang="de-CH" sz="2400" dirty="0">
                <a:latin typeface="Calibri Regular"/>
              </a:rPr>
              <a:t>Gefahren </a:t>
            </a:r>
          </a:p>
          <a:p>
            <a:pPr marL="342900" indent="-342900">
              <a:buFont typeface="Arial" panose="020B0604020202020204" pitchFamily="34" charset="0"/>
              <a:buChar char="•"/>
            </a:pPr>
            <a:r>
              <a:rPr lang="de-CH" sz="2400" dirty="0">
                <a:latin typeface="Calibri Regular"/>
              </a:rPr>
              <a:t>Sicherheitseinrichtung</a:t>
            </a:r>
          </a:p>
          <a:p>
            <a:endParaRPr lang="de-CH" sz="2400" dirty="0">
              <a:latin typeface="Calibri Regular"/>
            </a:endParaRPr>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019449" y="1821311"/>
            <a:ext cx="6634427" cy="3225069"/>
          </a:xfrm>
          <a:prstGeom prst="rect">
            <a:avLst/>
          </a:prstGeom>
        </p:spPr>
      </p:pic>
    </p:spTree>
    <p:extLst>
      <p:ext uri="{BB962C8B-B14F-4D97-AF65-F5344CB8AC3E}">
        <p14:creationId xmlns:p14="http://schemas.microsoft.com/office/powerpoint/2010/main" val="19684139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D4E421E-AA9F-7443-B5A3-57EE44D14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563" y="458670"/>
            <a:ext cx="7896877" cy="5922658"/>
          </a:xfrm>
          <a:prstGeom prst="rect">
            <a:avLst/>
          </a:prstGeom>
        </p:spPr>
      </p:pic>
    </p:spTree>
    <p:extLst>
      <p:ext uri="{BB962C8B-B14F-4D97-AF65-F5344CB8AC3E}">
        <p14:creationId xmlns:p14="http://schemas.microsoft.com/office/powerpoint/2010/main" val="2162462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5536" y="260648"/>
            <a:ext cx="8352928" cy="2739211"/>
          </a:xfrm>
          <a:prstGeom prst="rect">
            <a:avLst/>
          </a:prstGeom>
          <a:noFill/>
        </p:spPr>
        <p:txBody>
          <a:bodyPr wrap="square" rtlCol="0">
            <a:spAutoFit/>
          </a:bodyPr>
          <a:lstStyle/>
          <a:p>
            <a:r>
              <a:rPr lang="de-CH" sz="3200" b="1" dirty="0">
                <a:solidFill>
                  <a:srgbClr val="FFFF00"/>
                </a:solidFill>
                <a:latin typeface="Calibri" charset="0"/>
                <a:ea typeface="Calibri" charset="0"/>
                <a:cs typeface="Calibri" charset="0"/>
              </a:rPr>
              <a:t>Hygiene</a:t>
            </a:r>
            <a:endParaRPr lang="de-CH" sz="2000" b="1" dirty="0">
              <a:latin typeface="Calibri" charset="0"/>
              <a:ea typeface="Calibri" charset="0"/>
              <a:cs typeface="Calibri" charset="0"/>
            </a:endParaRPr>
          </a:p>
          <a:p>
            <a:pPr marL="342900" indent="-342900">
              <a:buFont typeface="Arial" panose="020B0604020202020204" pitchFamily="34" charset="0"/>
              <a:buChar char="•"/>
            </a:pPr>
            <a:r>
              <a:rPr lang="de-CH" sz="2000" dirty="0">
                <a:latin typeface="Calibri" charset="0"/>
                <a:ea typeface="Calibri" charset="0"/>
                <a:cs typeface="Calibri" charset="0"/>
              </a:rPr>
              <a:t>Sauberkeit bei Mensch und Tier</a:t>
            </a:r>
          </a:p>
          <a:p>
            <a:pPr marL="342900" indent="-342900">
              <a:buFont typeface="Arial" panose="020B0604020202020204" pitchFamily="34" charset="0"/>
              <a:buChar char="•"/>
            </a:pPr>
            <a:r>
              <a:rPr lang="de-CH" sz="2000" dirty="0">
                <a:latin typeface="Calibri" charset="0"/>
                <a:ea typeface="Calibri" charset="0"/>
                <a:cs typeface="Calibri" charset="0"/>
              </a:rPr>
              <a:t>Nach jeder Reinigung die Hände waschen</a:t>
            </a:r>
          </a:p>
          <a:p>
            <a:pPr marL="342900" indent="-342900">
              <a:buFont typeface="Arial" panose="020B0604020202020204" pitchFamily="34" charset="0"/>
              <a:buChar char="•"/>
            </a:pPr>
            <a:r>
              <a:rPr lang="de-CH" sz="2000" dirty="0">
                <a:latin typeface="Calibri" charset="0"/>
                <a:ea typeface="Calibri" charset="0"/>
                <a:cs typeface="Calibri" charset="0"/>
              </a:rPr>
              <a:t>Möglichst saubere Kleider</a:t>
            </a:r>
          </a:p>
          <a:p>
            <a:pPr marL="342900" indent="-342900">
              <a:buFont typeface="Arial" panose="020B0604020202020204" pitchFamily="34" charset="0"/>
              <a:buChar char="•"/>
            </a:pPr>
            <a:r>
              <a:rPr lang="de-CH" sz="2000" dirty="0">
                <a:latin typeface="Calibri" charset="0"/>
                <a:ea typeface="Calibri" charset="0"/>
                <a:cs typeface="Calibri" charset="0"/>
              </a:rPr>
              <a:t>Lange Haare zusammen binden</a:t>
            </a:r>
          </a:p>
          <a:p>
            <a:pPr marL="342900" indent="-342900">
              <a:buFont typeface="Arial" panose="020B0604020202020204" pitchFamily="34" charset="0"/>
              <a:buChar char="•"/>
            </a:pPr>
            <a:r>
              <a:rPr lang="de-CH" sz="2000" dirty="0">
                <a:latin typeface="Calibri" charset="0"/>
                <a:ea typeface="Calibri" charset="0"/>
                <a:cs typeface="Calibri" charset="0"/>
              </a:rPr>
              <a:t>Falls nötig mit Handschuhen und Mundschutz arbeiten</a:t>
            </a:r>
          </a:p>
          <a:p>
            <a:pPr marL="342900" indent="-342900">
              <a:buFont typeface="Arial" panose="020B0604020202020204" pitchFamily="34" charset="0"/>
              <a:buChar char="•"/>
            </a:pPr>
            <a:r>
              <a:rPr lang="de-CH" sz="2000" dirty="0">
                <a:latin typeface="Calibri" charset="0"/>
                <a:ea typeface="Calibri" charset="0"/>
                <a:cs typeface="Calibri" charset="0"/>
              </a:rPr>
              <a:t>Fingernägel sauber halten</a:t>
            </a:r>
          </a:p>
          <a:p>
            <a:pPr marL="342900" indent="-342900">
              <a:buFont typeface="Arial" panose="020B0604020202020204" pitchFamily="34" charset="0"/>
              <a:buChar char="•"/>
            </a:pPr>
            <a:r>
              <a:rPr lang="de-CH" sz="2000" dirty="0">
                <a:latin typeface="Calibri" charset="0"/>
                <a:ea typeface="Calibri" charset="0"/>
                <a:cs typeface="Calibri" charset="0"/>
              </a:rPr>
              <a:t>Kleider-&amp; Schuhwechsel</a:t>
            </a:r>
          </a:p>
        </p:txBody>
      </p:sp>
      <p:pic>
        <p:nvPicPr>
          <p:cNvPr id="4" name="Grafik 3">
            <a:extLst>
              <a:ext uri="{FF2B5EF4-FFF2-40B4-BE49-F238E27FC236}">
                <a16:creationId xmlns:a16="http://schemas.microsoft.com/office/drawing/2014/main" id="{79E29FDC-6B9C-FD4C-8FBE-5362E995F4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3215884"/>
            <a:ext cx="8946740" cy="3578696"/>
          </a:xfrm>
          <a:prstGeom prst="rect">
            <a:avLst/>
          </a:prstGeom>
        </p:spPr>
      </p:pic>
    </p:spTree>
    <p:extLst>
      <p:ext uri="{BB962C8B-B14F-4D97-AF65-F5344CB8AC3E}">
        <p14:creationId xmlns:p14="http://schemas.microsoft.com/office/powerpoint/2010/main" val="3600655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1FD1770-6DEB-2A4D-8879-9F15846207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28" y="548680"/>
            <a:ext cx="8855968" cy="5906931"/>
          </a:xfrm>
          <a:prstGeom prst="rect">
            <a:avLst/>
          </a:prstGeom>
        </p:spPr>
      </p:pic>
    </p:spTree>
    <p:extLst>
      <p:ext uri="{BB962C8B-B14F-4D97-AF65-F5344CB8AC3E}">
        <p14:creationId xmlns:p14="http://schemas.microsoft.com/office/powerpoint/2010/main" val="2436450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23528" y="188640"/>
            <a:ext cx="8568952" cy="3631763"/>
          </a:xfrm>
          <a:prstGeom prst="rect">
            <a:avLst/>
          </a:prstGeom>
          <a:noFill/>
        </p:spPr>
        <p:txBody>
          <a:bodyPr wrap="square" rtlCol="0">
            <a:spAutoFit/>
          </a:bodyPr>
          <a:lstStyle/>
          <a:p>
            <a:r>
              <a:rPr lang="de-CH" sz="3200" b="1" dirty="0">
                <a:solidFill>
                  <a:srgbClr val="FFFF00"/>
                </a:solidFill>
                <a:effectLst>
                  <a:outerShdw blurRad="38100" dist="38100" dir="2700000" algn="tl">
                    <a:srgbClr val="000000">
                      <a:alpha val="43137"/>
                    </a:srgbClr>
                  </a:outerShdw>
                </a:effectLst>
                <a:latin typeface="Calibri" charset="0"/>
                <a:ea typeface="Calibri" charset="0"/>
                <a:cs typeface="Calibri" charset="0"/>
              </a:rPr>
              <a:t>Medizinische Massnahmen</a:t>
            </a:r>
          </a:p>
          <a:p>
            <a:endParaRPr lang="de-CH" dirty="0">
              <a:latin typeface="Calibri" charset="0"/>
              <a:ea typeface="Calibri" charset="0"/>
              <a:cs typeface="Calibri" charset="0"/>
            </a:endParaRPr>
          </a:p>
          <a:p>
            <a:pPr marL="342900" indent="-342900">
              <a:buFont typeface="Arial" panose="020B0604020202020204" pitchFamily="34" charset="0"/>
              <a:buChar char="•"/>
            </a:pPr>
            <a:r>
              <a:rPr lang="de-CH" sz="2000" dirty="0">
                <a:latin typeface="Calibri" charset="0"/>
                <a:ea typeface="Calibri" charset="0"/>
                <a:cs typeface="Calibri" charset="0"/>
              </a:rPr>
              <a:t>Eintrittsuntersuchung beim der Arbeitsaufnahme im Zoo </a:t>
            </a:r>
          </a:p>
          <a:p>
            <a:pPr marL="342900" indent="-342900">
              <a:buFont typeface="Arial" panose="020B0604020202020204" pitchFamily="34" charset="0"/>
              <a:buChar char="•"/>
            </a:pPr>
            <a:r>
              <a:rPr lang="de-CH" sz="2000" dirty="0">
                <a:latin typeface="Calibri" charset="0"/>
                <a:ea typeface="Calibri" charset="0"/>
                <a:cs typeface="Calibri" charset="0"/>
              </a:rPr>
              <a:t>Folgeuntersuchungen alle 2 Jahre*</a:t>
            </a:r>
          </a:p>
          <a:p>
            <a:pPr marL="342900" indent="-342900">
              <a:buFont typeface="Arial" panose="020B0604020202020204" pitchFamily="34" charset="0"/>
              <a:buChar char="•"/>
            </a:pPr>
            <a:r>
              <a:rPr lang="de-CH" sz="2000" dirty="0">
                <a:latin typeface="Calibri" charset="0"/>
                <a:ea typeface="Calibri" charset="0"/>
                <a:cs typeface="Calibri" charset="0"/>
              </a:rPr>
              <a:t>Regelmässige Stuhluntersuchungen</a:t>
            </a:r>
          </a:p>
          <a:p>
            <a:r>
              <a:rPr lang="de-CH" sz="2000" dirty="0">
                <a:latin typeface="Calibri" charset="0"/>
                <a:ea typeface="Calibri" charset="0"/>
                <a:cs typeface="Calibri" charset="0"/>
              </a:rPr>
              <a:t>	</a:t>
            </a:r>
            <a:r>
              <a:rPr lang="de-CH" dirty="0">
                <a:latin typeface="Calibri" charset="0"/>
                <a:ea typeface="Calibri" charset="0"/>
                <a:cs typeface="Calibri" charset="0"/>
              </a:rPr>
              <a:t>(Salmonellen, </a:t>
            </a:r>
            <a:r>
              <a:rPr lang="de-CH" dirty="0" err="1">
                <a:latin typeface="Calibri" charset="0"/>
                <a:ea typeface="Calibri" charset="0"/>
                <a:cs typeface="Calibri" charset="0"/>
              </a:rPr>
              <a:t>Shigellen</a:t>
            </a:r>
            <a:r>
              <a:rPr lang="de-CH" dirty="0">
                <a:latin typeface="Calibri" charset="0"/>
                <a:ea typeface="Calibri" charset="0"/>
                <a:cs typeface="Calibri" charset="0"/>
              </a:rPr>
              <a:t>, </a:t>
            </a:r>
            <a:r>
              <a:rPr lang="de-CH" dirty="0" err="1">
                <a:latin typeface="Calibri" charset="0"/>
                <a:ea typeface="Calibri" charset="0"/>
                <a:cs typeface="Calibri" charset="0"/>
              </a:rPr>
              <a:t>Campylobacter</a:t>
            </a:r>
            <a:r>
              <a:rPr lang="de-CH" dirty="0">
                <a:latin typeface="Calibri" charset="0"/>
                <a:ea typeface="Calibri" charset="0"/>
                <a:cs typeface="Calibri" charset="0"/>
              </a:rPr>
              <a:t>, </a:t>
            </a:r>
            <a:r>
              <a:rPr lang="de-CH" dirty="0" err="1">
                <a:latin typeface="Calibri" charset="0"/>
                <a:ea typeface="Calibri" charset="0"/>
                <a:cs typeface="Calibri" charset="0"/>
              </a:rPr>
              <a:t>Strongyloid</a:t>
            </a:r>
            <a:r>
              <a:rPr lang="de-CH" dirty="0">
                <a:latin typeface="Calibri" charset="0"/>
                <a:ea typeface="Calibri" charset="0"/>
                <a:cs typeface="Calibri" charset="0"/>
              </a:rPr>
              <a:t>)</a:t>
            </a:r>
            <a:endParaRPr lang="de-CH" sz="2000" dirty="0">
              <a:latin typeface="Calibri" charset="0"/>
              <a:ea typeface="Calibri" charset="0"/>
              <a:cs typeface="Calibri" charset="0"/>
            </a:endParaRPr>
          </a:p>
          <a:p>
            <a:pPr marL="342900" indent="-342900">
              <a:buFont typeface="Arial" panose="020B0604020202020204" pitchFamily="34" charset="0"/>
              <a:buChar char="•"/>
            </a:pPr>
            <a:r>
              <a:rPr lang="de-CH" sz="2000" dirty="0">
                <a:latin typeface="Calibri" charset="0"/>
                <a:ea typeface="Calibri" charset="0"/>
                <a:cs typeface="Calibri" charset="0"/>
              </a:rPr>
              <a:t>Impfstatus auffrischen</a:t>
            </a:r>
          </a:p>
          <a:p>
            <a:pPr marL="800100" lvl="1" indent="-342900">
              <a:buFont typeface="Symbol" pitchFamily="2" charset="2"/>
              <a:buChar char="-"/>
            </a:pPr>
            <a:r>
              <a:rPr lang="de-CH" dirty="0">
                <a:latin typeface="Calibri" charset="0"/>
                <a:ea typeface="Calibri" charset="0"/>
                <a:cs typeface="Calibri" charset="0"/>
              </a:rPr>
              <a:t>Hepatitis A und B</a:t>
            </a:r>
          </a:p>
          <a:p>
            <a:pPr marL="800100" lvl="1" indent="-342900">
              <a:buFont typeface="Symbol" pitchFamily="2" charset="2"/>
              <a:buChar char="-"/>
            </a:pPr>
            <a:r>
              <a:rPr lang="de-CH" dirty="0">
                <a:latin typeface="Calibri" charset="0"/>
                <a:ea typeface="Calibri" charset="0"/>
                <a:cs typeface="Calibri" charset="0"/>
              </a:rPr>
              <a:t>Masern</a:t>
            </a:r>
          </a:p>
          <a:p>
            <a:pPr marL="800100" lvl="1" indent="-342900">
              <a:buFont typeface="Symbol" pitchFamily="2" charset="2"/>
              <a:buChar char="-"/>
            </a:pPr>
            <a:r>
              <a:rPr lang="de-CH" dirty="0">
                <a:latin typeface="Calibri" charset="0"/>
                <a:ea typeface="Calibri" charset="0"/>
                <a:cs typeface="Calibri" charset="0"/>
              </a:rPr>
              <a:t>Tuberkulose</a:t>
            </a:r>
          </a:p>
          <a:p>
            <a:pPr marL="800100" lvl="1" indent="-342900">
              <a:buFont typeface="Symbol" pitchFamily="2" charset="2"/>
              <a:buChar char="-"/>
            </a:pPr>
            <a:r>
              <a:rPr lang="de-CH" dirty="0">
                <a:latin typeface="Calibri" charset="0"/>
                <a:ea typeface="Calibri" charset="0"/>
                <a:cs typeface="Calibri" charset="0"/>
              </a:rPr>
              <a:t>Tetanus</a:t>
            </a:r>
          </a:p>
        </p:txBody>
      </p:sp>
      <p:pic>
        <p:nvPicPr>
          <p:cNvPr id="6" name="Grafik 5">
            <a:extLst>
              <a:ext uri="{FF2B5EF4-FFF2-40B4-BE49-F238E27FC236}">
                <a16:creationId xmlns:a16="http://schemas.microsoft.com/office/drawing/2014/main" id="{D2205B95-BC35-FA46-9E2F-DCEDE07B09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3861048"/>
            <a:ext cx="3585907" cy="2193380"/>
          </a:xfrm>
          <a:prstGeom prst="rect">
            <a:avLst/>
          </a:prstGeom>
        </p:spPr>
      </p:pic>
      <p:pic>
        <p:nvPicPr>
          <p:cNvPr id="4" name="Grafik 3">
            <a:extLst>
              <a:ext uri="{FF2B5EF4-FFF2-40B4-BE49-F238E27FC236}">
                <a16:creationId xmlns:a16="http://schemas.microsoft.com/office/drawing/2014/main" id="{3F3D259C-1037-2847-B261-137640EBB5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2908" y="2492896"/>
            <a:ext cx="5285556" cy="3523704"/>
          </a:xfrm>
          <a:prstGeom prst="rect">
            <a:avLst/>
          </a:prstGeom>
        </p:spPr>
      </p:pic>
      <p:sp>
        <p:nvSpPr>
          <p:cNvPr id="3" name="Textfeld 2">
            <a:extLst>
              <a:ext uri="{FF2B5EF4-FFF2-40B4-BE49-F238E27FC236}">
                <a16:creationId xmlns:a16="http://schemas.microsoft.com/office/drawing/2014/main" id="{17F826EE-5680-2A49-AC5A-473B98048829}"/>
              </a:ext>
            </a:extLst>
          </p:cNvPr>
          <p:cNvSpPr txBox="1"/>
          <p:nvPr/>
        </p:nvSpPr>
        <p:spPr>
          <a:xfrm>
            <a:off x="395536" y="6300028"/>
            <a:ext cx="7848872" cy="369332"/>
          </a:xfrm>
          <a:prstGeom prst="rect">
            <a:avLst/>
          </a:prstGeom>
          <a:noFill/>
        </p:spPr>
        <p:txBody>
          <a:bodyPr wrap="square" rtlCol="0">
            <a:spAutoFit/>
          </a:bodyPr>
          <a:lstStyle/>
          <a:p>
            <a:r>
              <a:rPr lang="de-CH" dirty="0">
                <a:latin typeface="Calibri" charset="0"/>
                <a:ea typeface="Calibri" charset="0"/>
                <a:cs typeface="Calibri" charset="0"/>
              </a:rPr>
              <a:t>* Spezielle Vorschriften bei Arbeiten mit Menschenaffen beachten !</a:t>
            </a:r>
            <a:endParaRPr lang="de-DE" dirty="0"/>
          </a:p>
        </p:txBody>
      </p:sp>
    </p:spTree>
    <p:extLst>
      <p:ext uri="{BB962C8B-B14F-4D97-AF65-F5344CB8AC3E}">
        <p14:creationId xmlns:p14="http://schemas.microsoft.com/office/powerpoint/2010/main" val="3004644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0114" y="476672"/>
            <a:ext cx="8106139" cy="4431983"/>
          </a:xfrm>
          <a:prstGeom prst="rect">
            <a:avLst/>
          </a:prstGeom>
          <a:noFill/>
        </p:spPr>
        <p:txBody>
          <a:bodyPr wrap="square" rtlCol="0">
            <a:spAutoFit/>
          </a:bodyPr>
          <a:lstStyle/>
          <a:p>
            <a:r>
              <a:rPr lang="de-CH" sz="3600" b="1" kern="0" spc="100" dirty="0">
                <a:solidFill>
                  <a:srgbClr val="FFFF00"/>
                </a:solidFill>
                <a:effectLst>
                  <a:outerShdw blurRad="38100" dist="38100" dir="2700000" algn="tl">
                    <a:srgbClr val="000000">
                      <a:alpha val="43137"/>
                    </a:srgbClr>
                  </a:outerShdw>
                </a:effectLst>
                <a:latin typeface="Calibri" charset="0"/>
                <a:ea typeface="Calibri" charset="0"/>
                <a:cs typeface="Calibri" charset="0"/>
              </a:rPr>
              <a:t>Unfall Verhütung</a:t>
            </a:r>
          </a:p>
          <a:p>
            <a:endParaRPr lang="de-CH" b="1" kern="0" spc="100" dirty="0">
              <a:effectLst>
                <a:outerShdw blurRad="38100" dist="38100" dir="2700000" algn="tl">
                  <a:srgbClr val="000000">
                    <a:alpha val="43137"/>
                  </a:srgbClr>
                </a:outerShdw>
              </a:effectLst>
              <a:latin typeface="Calibri" charset="0"/>
              <a:ea typeface="Calibri" charset="0"/>
              <a:cs typeface="Calibri" charset="0"/>
            </a:endParaRPr>
          </a:p>
          <a:p>
            <a:r>
              <a:rPr lang="de-CH" sz="2800" b="1" kern="0" spc="100" dirty="0">
                <a:effectLst>
                  <a:outerShdw blurRad="38100" dist="38100" dir="2700000" algn="tl">
                    <a:srgbClr val="000000">
                      <a:alpha val="43137"/>
                    </a:srgbClr>
                  </a:outerShdw>
                </a:effectLst>
                <a:latin typeface="Calibri" charset="0"/>
                <a:ea typeface="Calibri" charset="0"/>
                <a:cs typeface="Calibri" charset="0"/>
              </a:rPr>
              <a:t>Mögliche Unfall- und Krankheitsrisiken:</a:t>
            </a:r>
          </a:p>
          <a:p>
            <a:endParaRPr lang="de-CH" sz="2000" b="1" kern="0" spc="100" dirty="0">
              <a:effectLst>
                <a:outerShdw blurRad="38100" dist="38100" dir="2700000" algn="tl">
                  <a:srgbClr val="000000">
                    <a:alpha val="43137"/>
                  </a:srgbClr>
                </a:outerShdw>
              </a:effectLst>
              <a:latin typeface="Calibri" charset="0"/>
              <a:ea typeface="Calibri" charset="0"/>
              <a:cs typeface="Calibri" charset="0"/>
            </a:endParaRPr>
          </a:p>
          <a:p>
            <a:pPr marL="342900" indent="-342900">
              <a:buFont typeface="Arial" panose="020B0604020202020204" pitchFamily="34" charset="0"/>
              <a:buChar char="•"/>
            </a:pPr>
            <a:r>
              <a:rPr lang="de-CH" sz="2000" kern="0" dirty="0">
                <a:latin typeface="Calibri" charset="0"/>
                <a:ea typeface="Calibri" charset="0"/>
                <a:cs typeface="Calibri" charset="0"/>
              </a:rPr>
              <a:t>Unkonzentriert bei der Arbeit </a:t>
            </a:r>
            <a:r>
              <a:rPr lang="de-CH" sz="1600" kern="0" dirty="0">
                <a:latin typeface="Calibri" charset="0"/>
                <a:ea typeface="Calibri" charset="0"/>
                <a:cs typeface="Calibri" charset="0"/>
              </a:rPr>
              <a:t>(ungenügender Schlaf, Alkohol, andere Gedanken, Ablenkung durch Andere usw.)</a:t>
            </a:r>
            <a:endParaRPr lang="de-CH" kern="0" dirty="0">
              <a:latin typeface="Calibri" charset="0"/>
              <a:ea typeface="Calibri" charset="0"/>
              <a:cs typeface="Calibri" charset="0"/>
            </a:endParaRPr>
          </a:p>
          <a:p>
            <a:pPr marL="342900" indent="-342900">
              <a:buFont typeface="Arial" panose="020B0604020202020204" pitchFamily="34" charset="0"/>
              <a:buChar char="•"/>
            </a:pPr>
            <a:r>
              <a:rPr lang="de-CH" sz="2000" kern="0" dirty="0">
                <a:latin typeface="Calibri" charset="0"/>
                <a:ea typeface="Calibri" charset="0"/>
                <a:cs typeface="Calibri" charset="0"/>
              </a:rPr>
              <a:t>Schnell noch was erledigen</a:t>
            </a:r>
            <a:endParaRPr lang="de-CH" b="1" kern="0" spc="100" dirty="0">
              <a:latin typeface="Calibri" charset="0"/>
              <a:ea typeface="Calibri" charset="0"/>
              <a:cs typeface="Calibri" charset="0"/>
            </a:endParaRPr>
          </a:p>
          <a:p>
            <a:pPr marL="342900" indent="-342900">
              <a:buFont typeface="Arial" panose="020B0604020202020204" pitchFamily="34" charset="0"/>
              <a:buChar char="•"/>
            </a:pPr>
            <a:r>
              <a:rPr lang="de-CH" sz="2000" kern="0" dirty="0">
                <a:latin typeface="Calibri" charset="0"/>
                <a:ea typeface="Calibri" charset="0"/>
                <a:cs typeface="Calibri" charset="0"/>
              </a:rPr>
              <a:t>Unordnung am Arbeitsplatz</a:t>
            </a:r>
            <a:endParaRPr lang="de-CH" b="1" kern="0" spc="100" dirty="0">
              <a:latin typeface="Calibri" charset="0"/>
              <a:ea typeface="Calibri" charset="0"/>
              <a:cs typeface="Calibri" charset="0"/>
            </a:endParaRPr>
          </a:p>
          <a:p>
            <a:pPr marL="285750" indent="-285750">
              <a:buFont typeface="Arial" panose="020B0604020202020204" pitchFamily="34" charset="0"/>
              <a:buChar char="•"/>
            </a:pPr>
            <a:r>
              <a:rPr lang="de-CH" sz="2000" kern="0" dirty="0">
                <a:latin typeface="Calibri" charset="0"/>
                <a:ea typeface="Calibri" charset="0"/>
                <a:cs typeface="Calibri" charset="0"/>
              </a:rPr>
              <a:t>Mangelnde Hygiene </a:t>
            </a:r>
            <a:r>
              <a:rPr lang="de-CH" sz="1600" kern="0" dirty="0">
                <a:latin typeface="Calibri" charset="0"/>
                <a:ea typeface="Calibri" charset="0"/>
                <a:cs typeface="Calibri" charset="0"/>
              </a:rPr>
              <a:t>(Keine saubere Trennung der Lebensmittel und Kleidung)</a:t>
            </a:r>
            <a:endParaRPr lang="de-CH" kern="0" dirty="0">
              <a:latin typeface="Calibri" charset="0"/>
              <a:ea typeface="Calibri" charset="0"/>
              <a:cs typeface="Calibri" charset="0"/>
            </a:endParaRPr>
          </a:p>
          <a:p>
            <a:pPr marL="285750" indent="-285750">
              <a:buFont typeface="Arial" panose="020B0604020202020204" pitchFamily="34" charset="0"/>
              <a:buChar char="•"/>
            </a:pPr>
            <a:r>
              <a:rPr lang="de-CH" sz="2000" kern="0" dirty="0">
                <a:latin typeface="Calibri" charset="0"/>
                <a:ea typeface="Calibri" charset="0"/>
                <a:cs typeface="Calibri" charset="0"/>
              </a:rPr>
              <a:t>Unfachmännisches Heben von Lasten</a:t>
            </a:r>
          </a:p>
          <a:p>
            <a:pPr marL="285750" indent="-285750">
              <a:buFont typeface="Arial" panose="020B0604020202020204" pitchFamily="34" charset="0"/>
              <a:buChar char="•"/>
            </a:pPr>
            <a:r>
              <a:rPr lang="de-CH" sz="2000" kern="0" dirty="0">
                <a:latin typeface="Calibri" charset="0"/>
                <a:ea typeface="Calibri" charset="0"/>
                <a:cs typeface="Calibri" charset="0"/>
              </a:rPr>
              <a:t>Nicht Einhalten von Vorschriften </a:t>
            </a:r>
            <a:r>
              <a:rPr lang="de-CH" sz="1600" kern="0" dirty="0">
                <a:latin typeface="Calibri" charset="0"/>
                <a:ea typeface="Calibri" charset="0"/>
                <a:cs typeface="Calibri" charset="0"/>
              </a:rPr>
              <a:t>(Geräte, Reinigung, beim Handling von Tieren)</a:t>
            </a:r>
          </a:p>
          <a:p>
            <a:pPr marL="285750" indent="-285750">
              <a:buFont typeface="Arial" panose="020B0604020202020204" pitchFamily="34" charset="0"/>
              <a:buChar char="•"/>
            </a:pPr>
            <a:r>
              <a:rPr lang="de-CH" sz="2000" kern="0" dirty="0">
                <a:latin typeface="Calibri" charset="0"/>
                <a:ea typeface="Calibri" charset="0"/>
                <a:cs typeface="Calibri" charset="0"/>
              </a:rPr>
              <a:t>Manipulation von Sicherheitseinrichtungen</a:t>
            </a:r>
          </a:p>
          <a:p>
            <a:pPr marL="285750" indent="-285750">
              <a:buFont typeface="Arial" panose="020B0604020202020204" pitchFamily="34" charset="0"/>
              <a:buChar char="•"/>
            </a:pPr>
            <a:r>
              <a:rPr lang="de-CH" sz="2000" kern="0" dirty="0">
                <a:latin typeface="Calibri" charset="0"/>
                <a:ea typeface="Calibri" charset="0"/>
                <a:cs typeface="Calibri" charset="0"/>
              </a:rPr>
              <a:t>Falsche und unzureichende Arbeits-und Schutzausrüstung</a:t>
            </a:r>
            <a:endParaRPr lang="de-CH" sz="2400" kern="0" dirty="0">
              <a:latin typeface="Calibri" charset="0"/>
              <a:ea typeface="Calibri" charset="0"/>
              <a:cs typeface="Calibri" charset="0"/>
            </a:endParaRPr>
          </a:p>
        </p:txBody>
      </p:sp>
    </p:spTree>
    <p:extLst>
      <p:ext uri="{BB962C8B-B14F-4D97-AF65-F5344CB8AC3E}">
        <p14:creationId xmlns:p14="http://schemas.microsoft.com/office/powerpoint/2010/main" val="1795542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l="6755" r="13315"/>
          <a:stretch/>
        </p:blipFill>
        <p:spPr>
          <a:xfrm rot="5400000">
            <a:off x="3371285" y="1101323"/>
            <a:ext cx="6647403" cy="4678022"/>
          </a:xfrm>
          <a:prstGeom prst="rect">
            <a:avLst/>
          </a:prstGeom>
        </p:spPr>
      </p:pic>
      <p:sp>
        <p:nvSpPr>
          <p:cNvPr id="3" name="Textfeld 2"/>
          <p:cNvSpPr txBox="1"/>
          <p:nvPr/>
        </p:nvSpPr>
        <p:spPr>
          <a:xfrm>
            <a:off x="611560" y="188640"/>
            <a:ext cx="3240360" cy="1200329"/>
          </a:xfrm>
          <a:prstGeom prst="rect">
            <a:avLst/>
          </a:prstGeom>
          <a:noFill/>
        </p:spPr>
        <p:txBody>
          <a:bodyPr wrap="square" rtlCol="0">
            <a:spAutoFit/>
          </a:bodyPr>
          <a:lstStyle/>
          <a:p>
            <a:pPr algn="ctr"/>
            <a:r>
              <a:rPr lang="de-CH" sz="36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Quarantäne Zoo Zürich</a:t>
            </a:r>
          </a:p>
        </p:txBody>
      </p:sp>
      <p:pic>
        <p:nvPicPr>
          <p:cNvPr id="5" name="Grafik 4">
            <a:extLst>
              <a:ext uri="{FF2B5EF4-FFF2-40B4-BE49-F238E27FC236}">
                <a16:creationId xmlns:a16="http://schemas.microsoft.com/office/drawing/2014/main" id="{8EDC951C-523E-0C42-97AE-53E253B574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7" y="1492787"/>
            <a:ext cx="2952327" cy="5248581"/>
          </a:xfrm>
          <a:prstGeom prst="rect">
            <a:avLst/>
          </a:prstGeom>
        </p:spPr>
      </p:pic>
    </p:spTree>
    <p:extLst>
      <p:ext uri="{BB962C8B-B14F-4D97-AF65-F5344CB8AC3E}">
        <p14:creationId xmlns:p14="http://schemas.microsoft.com/office/powerpoint/2010/main" val="1297725350"/>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020621" y="1724811"/>
            <a:ext cx="6144681" cy="3456384"/>
          </a:xfrm>
          <a:prstGeom prst="rect">
            <a:avLst/>
          </a:prstGeom>
        </p:spPr>
      </p:pic>
      <p:pic>
        <p:nvPicPr>
          <p:cNvPr id="6" name="Grafik 5">
            <a:extLst>
              <a:ext uri="{FF2B5EF4-FFF2-40B4-BE49-F238E27FC236}">
                <a16:creationId xmlns:a16="http://schemas.microsoft.com/office/drawing/2014/main" id="{5E30E97B-54ED-F547-B759-A1B400FD1A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3928" y="380662"/>
            <a:ext cx="4992557" cy="2808313"/>
          </a:xfrm>
          <a:prstGeom prst="rect">
            <a:avLst/>
          </a:prstGeom>
        </p:spPr>
      </p:pic>
      <p:pic>
        <p:nvPicPr>
          <p:cNvPr id="7" name="Grafik 6">
            <a:extLst>
              <a:ext uri="{FF2B5EF4-FFF2-40B4-BE49-F238E27FC236}">
                <a16:creationId xmlns:a16="http://schemas.microsoft.com/office/drawing/2014/main" id="{4A05708B-61FD-1041-B12C-5439E2BB20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3928" y="3717032"/>
            <a:ext cx="4992554" cy="2808312"/>
          </a:xfrm>
          <a:prstGeom prst="rect">
            <a:avLst/>
          </a:prstGeom>
        </p:spPr>
      </p:pic>
    </p:spTree>
    <p:extLst>
      <p:ext uri="{BB962C8B-B14F-4D97-AF65-F5344CB8AC3E}">
        <p14:creationId xmlns:p14="http://schemas.microsoft.com/office/powerpoint/2010/main" val="1657325163"/>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551168" y="1713527"/>
            <a:ext cx="6312559" cy="3550815"/>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70668" y="1713528"/>
            <a:ext cx="6312558" cy="3550813"/>
          </a:xfrm>
          <a:prstGeom prst="rect">
            <a:avLst/>
          </a:prstGeom>
        </p:spPr>
      </p:pic>
    </p:spTree>
    <p:extLst>
      <p:ext uri="{BB962C8B-B14F-4D97-AF65-F5344CB8AC3E}">
        <p14:creationId xmlns:p14="http://schemas.microsoft.com/office/powerpoint/2010/main" val="3862299635"/>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88640"/>
            <a:ext cx="4752528" cy="2673297"/>
          </a:xfrm>
          <a:prstGeom prst="rect">
            <a:avLst/>
          </a:prstGeom>
        </p:spPr>
      </p:pic>
      <p:pic>
        <p:nvPicPr>
          <p:cNvPr id="5" name="Grafik 4">
            <a:extLst>
              <a:ext uri="{FF2B5EF4-FFF2-40B4-BE49-F238E27FC236}">
                <a16:creationId xmlns:a16="http://schemas.microsoft.com/office/drawing/2014/main" id="{EF9F2962-37B8-914D-B883-A13A7D621D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2996952"/>
            <a:ext cx="6528725" cy="3672408"/>
          </a:xfrm>
          <a:prstGeom prst="rect">
            <a:avLst/>
          </a:prstGeom>
        </p:spPr>
      </p:pic>
      <p:pic>
        <p:nvPicPr>
          <p:cNvPr id="6" name="Grafik 5">
            <a:extLst>
              <a:ext uri="{FF2B5EF4-FFF2-40B4-BE49-F238E27FC236}">
                <a16:creationId xmlns:a16="http://schemas.microsoft.com/office/drawing/2014/main" id="{4AE39CCC-AB19-2643-BDE4-80CD994A1E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2307" y="620688"/>
            <a:ext cx="3984443" cy="2241249"/>
          </a:xfrm>
          <a:prstGeom prst="rect">
            <a:avLst/>
          </a:prstGeom>
        </p:spPr>
      </p:pic>
    </p:spTree>
    <p:extLst>
      <p:ext uri="{BB962C8B-B14F-4D97-AF65-F5344CB8AC3E}">
        <p14:creationId xmlns:p14="http://schemas.microsoft.com/office/powerpoint/2010/main" val="582624703"/>
      </p:ext>
    </p:extLst>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1A3FEBBF-EC15-8F41-907F-4AA390BE5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921" y="260648"/>
            <a:ext cx="4694119" cy="2640442"/>
          </a:xfrm>
          <a:prstGeom prst="rect">
            <a:avLst/>
          </a:prstGeom>
        </p:spPr>
      </p:pic>
      <p:pic>
        <p:nvPicPr>
          <p:cNvPr id="7" name="Grafik 6">
            <a:extLst>
              <a:ext uri="{FF2B5EF4-FFF2-40B4-BE49-F238E27FC236}">
                <a16:creationId xmlns:a16="http://schemas.microsoft.com/office/drawing/2014/main" id="{9A8F7936-B47D-DB4E-9B01-E2F783A196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485832"/>
            <a:ext cx="3952154" cy="2223088"/>
          </a:xfrm>
          <a:prstGeom prst="rect">
            <a:avLst/>
          </a:prstGeom>
        </p:spPr>
      </p:pic>
      <p:pic>
        <p:nvPicPr>
          <p:cNvPr id="8" name="Grafik 7">
            <a:extLst>
              <a:ext uri="{FF2B5EF4-FFF2-40B4-BE49-F238E27FC236}">
                <a16:creationId xmlns:a16="http://schemas.microsoft.com/office/drawing/2014/main" id="{960CD9B1-2F1A-9043-A7C5-3FA1E9C30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624" y="3068959"/>
            <a:ext cx="6968200" cy="3653749"/>
          </a:xfrm>
          <a:prstGeom prst="rect">
            <a:avLst/>
          </a:prstGeom>
        </p:spPr>
      </p:pic>
    </p:spTree>
    <p:extLst>
      <p:ext uri="{BB962C8B-B14F-4D97-AF65-F5344CB8AC3E}">
        <p14:creationId xmlns:p14="http://schemas.microsoft.com/office/powerpoint/2010/main" val="2026215844"/>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448272" y="116632"/>
            <a:ext cx="4139952" cy="1015663"/>
          </a:xfrm>
          <a:prstGeom prst="rect">
            <a:avLst/>
          </a:prstGeom>
          <a:noFill/>
        </p:spPr>
        <p:txBody>
          <a:bodyPr wrap="square" rtlCol="0">
            <a:spAutoFit/>
          </a:bodyPr>
          <a:lstStyle/>
          <a:p>
            <a:pPr algn="ctr"/>
            <a:r>
              <a:rPr lang="de-CH" sz="3600" b="1" dirty="0">
                <a:solidFill>
                  <a:srgbClr val="FFFF00"/>
                </a:solidFill>
                <a:effectLst>
                  <a:outerShdw blurRad="38100" dist="38100" dir="2700000" algn="tl">
                    <a:srgbClr val="000000">
                      <a:alpha val="43137"/>
                    </a:srgbClr>
                  </a:outerShdw>
                </a:effectLst>
                <a:latin typeface="Calibri Regular"/>
              </a:rPr>
              <a:t>Ankunft neuer Tiere</a:t>
            </a:r>
            <a:endParaRPr lang="de-CH" sz="2400" dirty="0">
              <a:latin typeface="Calibri Regular"/>
            </a:endParaRPr>
          </a:p>
          <a:p>
            <a:endParaRPr lang="de-CH" sz="2400" dirty="0">
              <a:latin typeface="Calibri Regular"/>
            </a:endParaRP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764704"/>
            <a:ext cx="7680853" cy="5760640"/>
          </a:xfrm>
          <a:prstGeom prst="rect">
            <a:avLst/>
          </a:prstGeom>
        </p:spPr>
      </p:pic>
    </p:spTree>
    <p:extLst>
      <p:ext uri="{BB962C8B-B14F-4D97-AF65-F5344CB8AC3E}">
        <p14:creationId xmlns:p14="http://schemas.microsoft.com/office/powerpoint/2010/main" val="10812640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2" cstate="print">
            <a:extLst>
              <a:ext uri="{28A0092B-C50C-407E-A947-70E740481C1C}">
                <a14:useLocalDpi xmlns:a14="http://schemas.microsoft.com/office/drawing/2010/main" val="0"/>
              </a:ext>
            </a:extLst>
          </a:blip>
          <a:srcRect l="8746" r="25074"/>
          <a:stretch/>
        </p:blipFill>
        <p:spPr>
          <a:xfrm>
            <a:off x="4923030" y="3501008"/>
            <a:ext cx="4019336" cy="2952328"/>
          </a:xfrm>
          <a:prstGeom prst="rect">
            <a:avLst/>
          </a:prstGeom>
        </p:spPr>
      </p:pic>
      <p:pic>
        <p:nvPicPr>
          <p:cNvPr id="6" name="Grafik 5">
            <a:extLst>
              <a:ext uri="{FF2B5EF4-FFF2-40B4-BE49-F238E27FC236}">
                <a16:creationId xmlns:a16="http://schemas.microsoft.com/office/drawing/2014/main" id="{F3D1B25A-75F0-4B45-A661-8AC2C3E46F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260648"/>
            <a:ext cx="4320480" cy="3240360"/>
          </a:xfrm>
          <a:prstGeom prst="rect">
            <a:avLst/>
          </a:prstGeom>
        </p:spPr>
      </p:pic>
    </p:spTree>
    <p:extLst>
      <p:ext uri="{BB962C8B-B14F-4D97-AF65-F5344CB8AC3E}">
        <p14:creationId xmlns:p14="http://schemas.microsoft.com/office/powerpoint/2010/main" val="2581023703"/>
      </p:ext>
    </p:extLst>
  </p:cSld>
  <p:clrMapOvr>
    <a:masterClrMapping/>
  </p:clrMapOvr>
  <p:transition spd="slow">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19601"/>
            <a:ext cx="5688632" cy="3199855"/>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5856" y="3469503"/>
            <a:ext cx="5688632" cy="3199857"/>
          </a:xfrm>
          <a:prstGeom prst="rect">
            <a:avLst/>
          </a:prstGeom>
        </p:spPr>
      </p:pic>
    </p:spTree>
    <p:extLst>
      <p:ext uri="{BB962C8B-B14F-4D97-AF65-F5344CB8AC3E}">
        <p14:creationId xmlns:p14="http://schemas.microsoft.com/office/powerpoint/2010/main" val="35040236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395" y="416006"/>
            <a:ext cx="5184576" cy="2916324"/>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232073" y="1720921"/>
            <a:ext cx="5965321" cy="3355493"/>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395" y="3465003"/>
            <a:ext cx="5184576" cy="2916323"/>
          </a:xfrm>
          <a:prstGeom prst="rect">
            <a:avLst/>
          </a:prstGeom>
        </p:spPr>
      </p:pic>
    </p:spTree>
    <p:extLst>
      <p:ext uri="{BB962C8B-B14F-4D97-AF65-F5344CB8AC3E}">
        <p14:creationId xmlns:p14="http://schemas.microsoft.com/office/powerpoint/2010/main" val="3416087866"/>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67544" y="860514"/>
            <a:ext cx="4962747" cy="5016758"/>
          </a:xfrm>
          <a:prstGeom prst="rect">
            <a:avLst/>
          </a:prstGeom>
          <a:noFill/>
        </p:spPr>
        <p:txBody>
          <a:bodyPr wrap="square" rtlCol="0">
            <a:spAutoFit/>
          </a:bodyPr>
          <a:lstStyle/>
          <a:p>
            <a:pPr algn="ctr"/>
            <a:r>
              <a:rPr lang="de-CH" sz="3600" b="1" dirty="0">
                <a:solidFill>
                  <a:srgbClr val="FFFF00"/>
                </a:solidFill>
                <a:effectLst>
                  <a:outerShdw blurRad="38100" dist="38100" dir="2700000" algn="tl">
                    <a:srgbClr val="000000">
                      <a:alpha val="43137"/>
                    </a:srgbClr>
                  </a:outerShdw>
                </a:effectLst>
                <a:latin typeface="Calibri" charset="0"/>
                <a:ea typeface="Calibri" charset="0"/>
                <a:cs typeface="Calibri" charset="0"/>
              </a:rPr>
              <a:t>Tierankunft</a:t>
            </a:r>
          </a:p>
          <a:p>
            <a:endParaRPr lang="de-CH" sz="2000" b="1" dirty="0">
              <a:solidFill>
                <a:srgbClr val="FF0000"/>
              </a:solidFill>
              <a:latin typeface="Calibri" charset="0"/>
              <a:ea typeface="Calibri" charset="0"/>
              <a:cs typeface="Calibri" charset="0"/>
            </a:endParaRPr>
          </a:p>
          <a:p>
            <a:pPr marL="342900" indent="-342900">
              <a:buFont typeface="Arial" charset="0"/>
              <a:buChar char="•"/>
            </a:pPr>
            <a:r>
              <a:rPr lang="de-CH" sz="2400" dirty="0">
                <a:latin typeface="Calibri" charset="0"/>
                <a:ea typeface="Calibri" charset="0"/>
                <a:cs typeface="Calibri" charset="0"/>
              </a:rPr>
              <a:t>Kontrolle der Transportkiste</a:t>
            </a:r>
          </a:p>
          <a:p>
            <a:pPr marL="342900" indent="-342900">
              <a:buFont typeface="Arial" charset="0"/>
              <a:buChar char="•"/>
            </a:pPr>
            <a:endParaRPr lang="de-CH" sz="2400" dirty="0">
              <a:latin typeface="Calibri" charset="0"/>
              <a:ea typeface="Calibri" charset="0"/>
              <a:cs typeface="Calibri" charset="0"/>
            </a:endParaRPr>
          </a:p>
          <a:p>
            <a:pPr marL="342900" indent="-342900">
              <a:buFont typeface="Arial" charset="0"/>
              <a:buChar char="•"/>
            </a:pPr>
            <a:r>
              <a:rPr lang="de-CH" sz="2400" dirty="0">
                <a:latin typeface="Calibri" charset="0"/>
                <a:ea typeface="Calibri" charset="0"/>
                <a:cs typeface="Calibri" charset="0"/>
              </a:rPr>
              <a:t>Zustand des Tieres</a:t>
            </a:r>
          </a:p>
          <a:p>
            <a:endParaRPr lang="de-CH" sz="2400" dirty="0">
              <a:latin typeface="Calibri" charset="0"/>
              <a:ea typeface="Calibri" charset="0"/>
              <a:cs typeface="Calibri" charset="0"/>
            </a:endParaRPr>
          </a:p>
          <a:p>
            <a:pPr marL="342900" indent="-342900">
              <a:buFont typeface="Arial" charset="0"/>
              <a:buChar char="•"/>
            </a:pPr>
            <a:r>
              <a:rPr lang="de-CH" sz="2400" dirty="0">
                <a:latin typeface="Calibri" charset="0"/>
                <a:ea typeface="Calibri" charset="0"/>
                <a:cs typeface="Calibri" charset="0"/>
              </a:rPr>
              <a:t>Ruhig und überlegt arbeiten</a:t>
            </a:r>
          </a:p>
          <a:p>
            <a:pPr marL="342900" indent="-342900">
              <a:buFont typeface="Arial" charset="0"/>
              <a:buChar char="•"/>
            </a:pPr>
            <a:endParaRPr lang="de-CH" sz="2400" dirty="0">
              <a:latin typeface="Calibri" charset="0"/>
              <a:ea typeface="Calibri" charset="0"/>
              <a:cs typeface="Calibri" charset="0"/>
            </a:endParaRPr>
          </a:p>
          <a:p>
            <a:pPr marL="342900" indent="-342900">
              <a:buFont typeface="Arial" charset="0"/>
              <a:buChar char="•"/>
            </a:pPr>
            <a:r>
              <a:rPr lang="de-CH" sz="2400" dirty="0">
                <a:latin typeface="Calibri" charset="0"/>
                <a:ea typeface="Calibri" charset="0"/>
                <a:cs typeface="Calibri" charset="0"/>
              </a:rPr>
              <a:t>Kiste am Gehege gut andocken und sicher befestigen</a:t>
            </a:r>
          </a:p>
          <a:p>
            <a:pPr marL="342900" indent="-342900">
              <a:buFont typeface="Arial" charset="0"/>
              <a:buChar char="•"/>
            </a:pPr>
            <a:endParaRPr lang="de-CH" sz="2400" dirty="0">
              <a:latin typeface="Calibri" charset="0"/>
              <a:ea typeface="Calibri" charset="0"/>
              <a:cs typeface="Calibri" charset="0"/>
            </a:endParaRPr>
          </a:p>
          <a:p>
            <a:pPr marL="342900" indent="-342900">
              <a:buFont typeface="Arial" charset="0"/>
              <a:buChar char="•"/>
            </a:pPr>
            <a:r>
              <a:rPr lang="de-CH" sz="2400" dirty="0">
                <a:latin typeface="Calibri" charset="0"/>
                <a:ea typeface="Calibri" charset="0"/>
                <a:cs typeface="Calibri" charset="0"/>
              </a:rPr>
              <a:t>Schieber öffnen und dem Tier Zeit geben beim heraus kommen</a:t>
            </a:r>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528642" y="1080120"/>
            <a:ext cx="3435846" cy="4581128"/>
          </a:xfrm>
          <a:prstGeom prst="rect">
            <a:avLst/>
          </a:prstGeom>
        </p:spPr>
      </p:pic>
    </p:spTree>
    <p:extLst>
      <p:ext uri="{BB962C8B-B14F-4D97-AF65-F5344CB8AC3E}">
        <p14:creationId xmlns:p14="http://schemas.microsoft.com/office/powerpoint/2010/main" val="939298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4067944" y="983625"/>
            <a:ext cx="4968551" cy="4893647"/>
          </a:xfrm>
          <a:prstGeom prst="rect">
            <a:avLst/>
          </a:prstGeom>
          <a:noFill/>
        </p:spPr>
        <p:txBody>
          <a:bodyPr wrap="square" rtlCol="0">
            <a:spAutoFit/>
          </a:bodyPr>
          <a:lstStyle/>
          <a:p>
            <a:r>
              <a:rPr lang="de-CH" sz="3200" b="1" dirty="0">
                <a:solidFill>
                  <a:srgbClr val="FFFF00"/>
                </a:solidFill>
                <a:latin typeface="Calibri" charset="0"/>
                <a:ea typeface="Calibri" charset="0"/>
                <a:cs typeface="Calibri" charset="0"/>
              </a:rPr>
              <a:t>Umsetzen der Tiere</a:t>
            </a:r>
          </a:p>
          <a:p>
            <a:pPr marL="342900" indent="-342900">
              <a:buFont typeface="Arial" charset="0"/>
              <a:buChar char="•"/>
            </a:pPr>
            <a:endParaRPr lang="de-CH" sz="2000" dirty="0">
              <a:latin typeface="Calibri" charset="0"/>
              <a:ea typeface="Calibri" charset="0"/>
              <a:cs typeface="Calibri" charset="0"/>
            </a:endParaRPr>
          </a:p>
          <a:p>
            <a:pPr marL="342900" indent="-342900">
              <a:buFont typeface="Arial" charset="0"/>
              <a:buChar char="•"/>
            </a:pPr>
            <a:endParaRPr lang="de-CH" sz="2000" dirty="0">
              <a:latin typeface="Calibri" charset="0"/>
              <a:ea typeface="Calibri" charset="0"/>
              <a:cs typeface="Calibri" charset="0"/>
            </a:endParaRPr>
          </a:p>
          <a:p>
            <a:pPr marL="342900" indent="-342900">
              <a:buFont typeface="Arial" charset="0"/>
              <a:buChar char="•"/>
            </a:pPr>
            <a:r>
              <a:rPr lang="de-CH" sz="2000" dirty="0">
                <a:latin typeface="Calibri" charset="0"/>
                <a:ea typeface="Calibri" charset="0"/>
                <a:cs typeface="Calibri" charset="0"/>
              </a:rPr>
              <a:t>In der Regel ist bereits Futter und Wasser in der neuen Anlage</a:t>
            </a:r>
          </a:p>
          <a:p>
            <a:endParaRPr lang="de-CH" sz="2000" dirty="0">
              <a:latin typeface="Calibri" charset="0"/>
              <a:ea typeface="Calibri" charset="0"/>
              <a:cs typeface="Calibri" charset="0"/>
            </a:endParaRPr>
          </a:p>
          <a:p>
            <a:pPr marL="342900" indent="-342900">
              <a:buFont typeface="Arial" charset="0"/>
              <a:buChar char="•"/>
            </a:pPr>
            <a:r>
              <a:rPr lang="de-CH" sz="2000" dirty="0">
                <a:latin typeface="Calibri" charset="0"/>
                <a:ea typeface="Calibri" charset="0"/>
                <a:cs typeface="Calibri" charset="0"/>
              </a:rPr>
              <a:t>Der Kot in der Transportkiste kann bereits für eine erste Probe entnommen werden</a:t>
            </a:r>
          </a:p>
          <a:p>
            <a:endParaRPr lang="de-CH" sz="2000" dirty="0">
              <a:latin typeface="Calibri" charset="0"/>
              <a:ea typeface="Calibri" charset="0"/>
              <a:cs typeface="Calibri" charset="0"/>
            </a:endParaRPr>
          </a:p>
          <a:p>
            <a:pPr marL="342900" indent="-342900">
              <a:buFont typeface="Arial" charset="0"/>
              <a:buChar char="•"/>
            </a:pPr>
            <a:r>
              <a:rPr lang="de-CH" sz="2000" b="1" dirty="0">
                <a:solidFill>
                  <a:srgbClr val="FF0000"/>
                </a:solidFill>
                <a:latin typeface="Calibri" charset="0"/>
                <a:ea typeface="Calibri" charset="0"/>
                <a:cs typeface="Calibri" charset="0"/>
              </a:rPr>
              <a:t>Achtung</a:t>
            </a:r>
            <a:r>
              <a:rPr lang="de-CH" sz="2000" dirty="0">
                <a:latin typeface="Calibri" charset="0"/>
                <a:ea typeface="Calibri" charset="0"/>
                <a:cs typeface="Calibri" charset="0"/>
              </a:rPr>
              <a:t> die Tiere sind ev. noch unter Stress und reagieren nicht wie normal</a:t>
            </a:r>
          </a:p>
          <a:p>
            <a:endParaRPr lang="de-CH" sz="2000" dirty="0">
              <a:latin typeface="Calibri" charset="0"/>
              <a:ea typeface="Calibri" charset="0"/>
              <a:cs typeface="Calibri" charset="0"/>
            </a:endParaRPr>
          </a:p>
          <a:p>
            <a:pPr marL="342900" indent="-342900">
              <a:buFont typeface="Arial" charset="0"/>
              <a:buChar char="•"/>
            </a:pPr>
            <a:r>
              <a:rPr lang="de-CH" sz="2000" dirty="0">
                <a:latin typeface="Calibri" charset="0"/>
                <a:ea typeface="Calibri" charset="0"/>
                <a:cs typeface="Calibri" charset="0"/>
              </a:rPr>
              <a:t>Raubtiere, Gifttiere, Menschenaffen sollten durch erfahrene Pfleger übernommen und ausgeladen we</a:t>
            </a:r>
            <a:r>
              <a:rPr lang="de-CH" sz="2000" dirty="0"/>
              <a:t>rden</a:t>
            </a:r>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482" y="875946"/>
            <a:ext cx="3581211" cy="4774948"/>
          </a:xfrm>
          <a:prstGeom prst="rect">
            <a:avLst/>
          </a:prstGeom>
        </p:spPr>
      </p:pic>
    </p:spTree>
    <p:extLst>
      <p:ext uri="{BB962C8B-B14F-4D97-AF65-F5344CB8AC3E}">
        <p14:creationId xmlns:p14="http://schemas.microsoft.com/office/powerpoint/2010/main" val="2354035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67544" y="1268760"/>
            <a:ext cx="4824536" cy="4339650"/>
          </a:xfrm>
          <a:prstGeom prst="rect">
            <a:avLst/>
          </a:prstGeom>
          <a:noFill/>
        </p:spPr>
        <p:txBody>
          <a:bodyPr wrap="square" rtlCol="0">
            <a:spAutoFit/>
          </a:bodyPr>
          <a:lstStyle/>
          <a:p>
            <a:r>
              <a:rPr lang="de-CH" sz="3600" b="1" dirty="0">
                <a:solidFill>
                  <a:srgbClr val="FFFF00"/>
                </a:solidFill>
                <a:effectLst>
                  <a:outerShdw blurRad="38100" dist="38100" dir="2700000" algn="tl">
                    <a:srgbClr val="000000">
                      <a:alpha val="43137"/>
                    </a:srgbClr>
                  </a:outerShdw>
                </a:effectLst>
                <a:latin typeface="Calibri" charset="0"/>
                <a:ea typeface="Calibri" charset="0"/>
                <a:cs typeface="Calibri" charset="0"/>
              </a:rPr>
              <a:t>Transportkisten</a:t>
            </a:r>
          </a:p>
          <a:p>
            <a:endParaRPr lang="de-CH" sz="2400" dirty="0">
              <a:latin typeface="Calibri" charset="0"/>
              <a:ea typeface="Calibri" charset="0"/>
              <a:cs typeface="Calibri" charset="0"/>
            </a:endParaRPr>
          </a:p>
          <a:p>
            <a:pPr marL="342900" indent="-342900">
              <a:buFont typeface="Arial" charset="0"/>
              <a:buChar char="•"/>
            </a:pPr>
            <a:r>
              <a:rPr lang="de-CH" sz="2400" dirty="0">
                <a:latin typeface="Calibri" charset="0"/>
                <a:ea typeface="Calibri" charset="0"/>
                <a:cs typeface="Calibri" charset="0"/>
              </a:rPr>
              <a:t>Sehr gründlich reinigen und desinfizieren</a:t>
            </a:r>
          </a:p>
          <a:p>
            <a:pPr marL="342900" indent="-342900">
              <a:buFont typeface="Arial" charset="0"/>
              <a:buChar char="•"/>
            </a:pPr>
            <a:endParaRPr lang="de-CH" sz="2400" dirty="0">
              <a:latin typeface="Calibri" charset="0"/>
              <a:ea typeface="Calibri" charset="0"/>
              <a:cs typeface="Calibri" charset="0"/>
            </a:endParaRPr>
          </a:p>
          <a:p>
            <a:pPr marL="342900" indent="-342900">
              <a:buFont typeface="Arial" charset="0"/>
              <a:buChar char="•"/>
            </a:pPr>
            <a:r>
              <a:rPr lang="de-CH" sz="2400" dirty="0">
                <a:latin typeface="Calibri" charset="0"/>
                <a:ea typeface="Calibri" charset="0"/>
                <a:cs typeface="Calibri" charset="0"/>
              </a:rPr>
              <a:t>An den Absender zurück senden,  eigene wieder im Lager Unterbringen</a:t>
            </a:r>
          </a:p>
          <a:p>
            <a:pPr marL="342900" indent="-342900">
              <a:buFont typeface="Arial" charset="0"/>
              <a:buChar char="•"/>
            </a:pPr>
            <a:endParaRPr lang="de-CH" sz="2400" dirty="0">
              <a:latin typeface="Calibri" charset="0"/>
              <a:ea typeface="Calibri" charset="0"/>
              <a:cs typeface="Calibri" charset="0"/>
            </a:endParaRPr>
          </a:p>
          <a:p>
            <a:pPr marL="342900" indent="-342900">
              <a:buFont typeface="Arial" charset="0"/>
              <a:buChar char="•"/>
            </a:pPr>
            <a:r>
              <a:rPr lang="de-CH" sz="2400" dirty="0">
                <a:latin typeface="Calibri" charset="0"/>
                <a:ea typeface="Calibri" charset="0"/>
                <a:cs typeface="Calibri" charset="0"/>
              </a:rPr>
              <a:t>Beschädigte Kisten umgehend reparieren</a:t>
            </a:r>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1124744"/>
            <a:ext cx="3489852" cy="4653136"/>
          </a:xfrm>
          <a:prstGeom prst="rect">
            <a:avLst/>
          </a:prstGeom>
        </p:spPr>
      </p:pic>
    </p:spTree>
    <p:extLst>
      <p:ext uri="{BB962C8B-B14F-4D97-AF65-F5344CB8AC3E}">
        <p14:creationId xmlns:p14="http://schemas.microsoft.com/office/powerpoint/2010/main" val="1152875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51520" y="332656"/>
            <a:ext cx="5530668" cy="6124754"/>
          </a:xfrm>
          <a:prstGeom prst="rect">
            <a:avLst/>
          </a:prstGeom>
          <a:noFill/>
        </p:spPr>
        <p:txBody>
          <a:bodyPr wrap="square" rtlCol="0">
            <a:spAutoFit/>
          </a:bodyPr>
          <a:lstStyle/>
          <a:p>
            <a:r>
              <a:rPr lang="de-CH" sz="3600" b="1" dirty="0">
                <a:solidFill>
                  <a:srgbClr val="FFFF00"/>
                </a:solidFill>
                <a:effectLst>
                  <a:outerShdw blurRad="38100" dist="38100" dir="2700000" algn="tl">
                    <a:srgbClr val="000000">
                      <a:alpha val="43137"/>
                    </a:srgbClr>
                  </a:outerShdw>
                </a:effectLst>
                <a:latin typeface="Calibri Regular"/>
              </a:rPr>
              <a:t>Quarantäne</a:t>
            </a:r>
            <a:r>
              <a:rPr lang="de-CH" sz="3200" b="1" spc="600" dirty="0">
                <a:solidFill>
                  <a:srgbClr val="FFFF00"/>
                </a:solidFill>
                <a:effectLst>
                  <a:outerShdw blurRad="38100" dist="38100" dir="2700000" algn="tl">
                    <a:srgbClr val="000000">
                      <a:alpha val="43137"/>
                    </a:srgbClr>
                  </a:outerShdw>
                </a:effectLst>
                <a:latin typeface="Calibri Regular"/>
              </a:rPr>
              <a:t> </a:t>
            </a:r>
          </a:p>
          <a:p>
            <a:endParaRPr lang="de-CH" sz="2000" dirty="0">
              <a:latin typeface="Calibri Regular"/>
            </a:endParaRPr>
          </a:p>
          <a:p>
            <a:r>
              <a:rPr lang="de-CH" sz="2000" b="1" dirty="0">
                <a:latin typeface="Calibri Regular"/>
              </a:rPr>
              <a:t>Definition</a:t>
            </a:r>
          </a:p>
          <a:p>
            <a:endParaRPr lang="de-CH" sz="2000" b="1" dirty="0">
              <a:latin typeface="Calibri Regular"/>
            </a:endParaRPr>
          </a:p>
          <a:p>
            <a:pPr marL="342900" indent="-342900">
              <a:buFont typeface="Arial" panose="020B0604020202020204" pitchFamily="34" charset="0"/>
              <a:buChar char="•"/>
            </a:pPr>
            <a:r>
              <a:rPr lang="de-CH" sz="2000" dirty="0">
                <a:latin typeface="Calibri Regular"/>
              </a:rPr>
              <a:t>Der Name kommt vom italienischen </a:t>
            </a:r>
            <a:r>
              <a:rPr lang="de-CH" sz="2000" i="1" dirty="0" err="1">
                <a:latin typeface="Calibri Regular"/>
              </a:rPr>
              <a:t>Quaranta</a:t>
            </a:r>
            <a:r>
              <a:rPr lang="de-CH" sz="2000" i="1" dirty="0">
                <a:latin typeface="Calibri Regular"/>
              </a:rPr>
              <a:t> </a:t>
            </a:r>
          </a:p>
          <a:p>
            <a:pPr marL="342900" indent="-342900">
              <a:buFont typeface="Arial" panose="020B0604020202020204" pitchFamily="34" charset="0"/>
              <a:buChar char="•"/>
            </a:pPr>
            <a:endParaRPr lang="de-CH" sz="2000" dirty="0">
              <a:latin typeface="Calibri Regular"/>
            </a:endParaRPr>
          </a:p>
          <a:p>
            <a:pPr marL="342900" indent="-342900">
              <a:buFont typeface="Arial" panose="020B0604020202020204" pitchFamily="34" charset="0"/>
              <a:buChar char="•"/>
            </a:pPr>
            <a:r>
              <a:rPr lang="de-CH" sz="2000" dirty="0">
                <a:latin typeface="Calibri Regular"/>
              </a:rPr>
              <a:t>Schiffe mit Pestverdacht mussten 40 Tage  vor Anker liegen, bevor die Mannschaft an Land dürfte</a:t>
            </a:r>
          </a:p>
          <a:p>
            <a:pPr marL="342900" indent="-342900">
              <a:buFont typeface="Arial" panose="020B0604020202020204" pitchFamily="34" charset="0"/>
              <a:buChar char="•"/>
            </a:pPr>
            <a:endParaRPr lang="de-CH" sz="2000" dirty="0">
              <a:latin typeface="Calibri Regular"/>
            </a:endParaRPr>
          </a:p>
          <a:p>
            <a:pPr marL="342900" indent="-342900">
              <a:buFont typeface="Arial" panose="020B0604020202020204" pitchFamily="34" charset="0"/>
              <a:buChar char="•"/>
            </a:pPr>
            <a:r>
              <a:rPr lang="de-CH" sz="2000" dirty="0">
                <a:latin typeface="Calibri Regular"/>
              </a:rPr>
              <a:t>Die Quarantäne ist eine Vorsorgemassnahme</a:t>
            </a:r>
          </a:p>
          <a:p>
            <a:endParaRPr lang="de-CH" sz="2000" dirty="0">
              <a:latin typeface="Calibri Regular"/>
            </a:endParaRPr>
          </a:p>
          <a:p>
            <a:pPr marL="342900" indent="-342900">
              <a:buFont typeface="Arial" panose="020B0604020202020204" pitchFamily="34" charset="0"/>
              <a:buChar char="•"/>
            </a:pPr>
            <a:r>
              <a:rPr lang="de-CH" sz="2000" dirty="0">
                <a:latin typeface="Calibri Regular"/>
              </a:rPr>
              <a:t>Die Dauer der Quarantäne bestimmt das BEVET *mit der Einfuhrbewilligung. </a:t>
            </a:r>
          </a:p>
          <a:p>
            <a:endParaRPr lang="de-CH" sz="2000" dirty="0">
              <a:latin typeface="Calibri Regular"/>
            </a:endParaRPr>
          </a:p>
          <a:p>
            <a:pPr marL="342900" indent="-342900">
              <a:buFont typeface="Arial" panose="020B0604020202020204" pitchFamily="34" charset="0"/>
              <a:buChar char="•"/>
            </a:pPr>
            <a:r>
              <a:rPr lang="de-CH" sz="2000" dirty="0">
                <a:latin typeface="Calibri Regular"/>
              </a:rPr>
              <a:t>Der Kantonstierarzt bestimmt in einer Verfügung die Durchführung</a:t>
            </a:r>
          </a:p>
          <a:p>
            <a:pPr marL="342900" indent="-342900">
              <a:buFont typeface="Arial" panose="020B0604020202020204" pitchFamily="34" charset="0"/>
              <a:buChar char="•"/>
            </a:pPr>
            <a:endParaRPr lang="de-CH" sz="2000" dirty="0">
              <a:latin typeface="Calibri Regular"/>
            </a:endParaRPr>
          </a:p>
          <a:p>
            <a:pPr algn="r"/>
            <a:r>
              <a:rPr lang="de-CH" sz="1600" dirty="0">
                <a:latin typeface="Calibri Regular"/>
              </a:rPr>
              <a:t>*Bundesamt für Lebensmittelsicherheit und Veterinärwesen</a:t>
            </a:r>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8673" y="2348880"/>
            <a:ext cx="2437783" cy="4333835"/>
          </a:xfrm>
          <a:prstGeom prst="rect">
            <a:avLst/>
          </a:prstGeom>
        </p:spPr>
      </p:pic>
      <p:pic>
        <p:nvPicPr>
          <p:cNvPr id="7" name="Grafik 6">
            <a:extLst>
              <a:ext uri="{FF2B5EF4-FFF2-40B4-BE49-F238E27FC236}">
                <a16:creationId xmlns:a16="http://schemas.microsoft.com/office/drawing/2014/main" id="{A08FCD32-8648-9C4B-805D-BCAE55C939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2189" y="0"/>
            <a:ext cx="3361811" cy="2376264"/>
          </a:xfrm>
          <a:prstGeom prst="rect">
            <a:avLst/>
          </a:prstGeom>
        </p:spPr>
      </p:pic>
    </p:spTree>
    <p:extLst>
      <p:ext uri="{BB962C8B-B14F-4D97-AF65-F5344CB8AC3E}">
        <p14:creationId xmlns:p14="http://schemas.microsoft.com/office/powerpoint/2010/main" val="823941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10656" y="548680"/>
            <a:ext cx="8281824" cy="5201424"/>
          </a:xfrm>
          <a:prstGeom prst="rect">
            <a:avLst/>
          </a:prstGeom>
          <a:noFill/>
        </p:spPr>
        <p:txBody>
          <a:bodyPr wrap="square" rtlCol="0">
            <a:spAutoFit/>
          </a:bodyPr>
          <a:lstStyle/>
          <a:p>
            <a:r>
              <a:rPr lang="de-CH" sz="3600" b="1" dirty="0">
                <a:solidFill>
                  <a:srgbClr val="FFFF00"/>
                </a:solidFill>
                <a:effectLst>
                  <a:outerShdw blurRad="38100" dist="38100" dir="2700000" algn="tl">
                    <a:srgbClr val="000000">
                      <a:alpha val="43137"/>
                    </a:srgbClr>
                  </a:outerShdw>
                </a:effectLst>
                <a:latin typeface="Calibri" charset="0"/>
                <a:ea typeface="Calibri" charset="0"/>
                <a:cs typeface="Calibri" charset="0"/>
              </a:rPr>
              <a:t>Amts–Tierarzt</a:t>
            </a:r>
          </a:p>
          <a:p>
            <a:endParaRPr lang="de-CH" dirty="0">
              <a:latin typeface="Calibri" charset="0"/>
              <a:ea typeface="Calibri" charset="0"/>
              <a:cs typeface="Calibri" charset="0"/>
            </a:endParaRPr>
          </a:p>
          <a:p>
            <a:endParaRPr lang="de-CH" dirty="0">
              <a:latin typeface="Calibri" charset="0"/>
              <a:ea typeface="Calibri" charset="0"/>
              <a:cs typeface="Calibri" charset="0"/>
            </a:endParaRPr>
          </a:p>
          <a:p>
            <a:pPr marL="285750" indent="-285750">
              <a:buFont typeface="Arial" charset="0"/>
              <a:buChar char="•"/>
            </a:pPr>
            <a:r>
              <a:rPr lang="de-CH" sz="2000" dirty="0">
                <a:latin typeface="Calibri" charset="0"/>
                <a:ea typeface="Calibri" charset="0"/>
                <a:cs typeface="Calibri" charset="0"/>
              </a:rPr>
              <a:t>Führt spätestens 2 Tage nach dem Eintreffen eine klinische Untersuchung durch</a:t>
            </a:r>
          </a:p>
          <a:p>
            <a:pPr marL="285750" indent="-285750">
              <a:buFont typeface="Arial" charset="0"/>
              <a:buChar char="•"/>
            </a:pPr>
            <a:endParaRPr lang="de-CH" sz="2000" dirty="0">
              <a:latin typeface="Calibri" charset="0"/>
              <a:ea typeface="Calibri" charset="0"/>
              <a:cs typeface="Calibri" charset="0"/>
            </a:endParaRPr>
          </a:p>
          <a:p>
            <a:pPr marL="285750" indent="-285750">
              <a:buFont typeface="Arial" charset="0"/>
              <a:buChar char="•"/>
            </a:pPr>
            <a:r>
              <a:rPr lang="de-CH" sz="2000" dirty="0">
                <a:latin typeface="Calibri" charset="0"/>
                <a:ea typeface="Calibri" charset="0"/>
                <a:cs typeface="Calibri" charset="0"/>
              </a:rPr>
              <a:t>Kotproben - Untersuch auf Bakterien und Parasiten</a:t>
            </a:r>
          </a:p>
          <a:p>
            <a:pPr marL="285750" indent="-285750">
              <a:buFont typeface="Arial" charset="0"/>
              <a:buChar char="•"/>
            </a:pPr>
            <a:endParaRPr lang="de-CH" sz="2000" dirty="0">
              <a:latin typeface="Calibri" charset="0"/>
              <a:ea typeface="Calibri" charset="0"/>
              <a:cs typeface="Calibri" charset="0"/>
            </a:endParaRPr>
          </a:p>
          <a:p>
            <a:pPr marL="285750" indent="-285750">
              <a:buFont typeface="Arial" charset="0"/>
              <a:buChar char="•"/>
            </a:pPr>
            <a:r>
              <a:rPr lang="de-CH" sz="2000" dirty="0">
                <a:latin typeface="Calibri" charset="0"/>
                <a:ea typeface="Calibri" charset="0"/>
                <a:cs typeface="Calibri" charset="0"/>
              </a:rPr>
              <a:t>Blutproben </a:t>
            </a:r>
          </a:p>
          <a:p>
            <a:pPr marL="285750" indent="-285750">
              <a:buFont typeface="Arial" charset="0"/>
              <a:buChar char="•"/>
            </a:pPr>
            <a:endParaRPr lang="de-CH" sz="2000" dirty="0">
              <a:latin typeface="Calibri" charset="0"/>
              <a:ea typeface="Calibri" charset="0"/>
              <a:cs typeface="Calibri" charset="0"/>
            </a:endParaRPr>
          </a:p>
          <a:p>
            <a:pPr marL="285750" indent="-285750">
              <a:buFont typeface="Arial" charset="0"/>
              <a:buChar char="•"/>
            </a:pPr>
            <a:r>
              <a:rPr lang="de-CH" sz="2000" dirty="0">
                <a:latin typeface="Calibri" charset="0"/>
                <a:ea typeface="Calibri" charset="0"/>
                <a:cs typeface="Calibri" charset="0"/>
              </a:rPr>
              <a:t>Aus Tollwut Risikoland die notwendigen Kontrolle</a:t>
            </a:r>
          </a:p>
          <a:p>
            <a:pPr marL="285750" indent="-285750">
              <a:buFont typeface="Arial" charset="0"/>
              <a:buChar char="•"/>
            </a:pPr>
            <a:endParaRPr lang="de-CH" sz="2000" dirty="0">
              <a:latin typeface="Calibri" charset="0"/>
              <a:ea typeface="Calibri" charset="0"/>
              <a:cs typeface="Calibri" charset="0"/>
            </a:endParaRPr>
          </a:p>
          <a:p>
            <a:pPr marL="285750" indent="-285750">
              <a:buFont typeface="Arial" charset="0"/>
              <a:buChar char="•"/>
            </a:pPr>
            <a:r>
              <a:rPr lang="de-CH" sz="2000" dirty="0">
                <a:latin typeface="Calibri" charset="0"/>
                <a:ea typeface="Calibri" charset="0"/>
                <a:cs typeface="Calibri" charset="0"/>
              </a:rPr>
              <a:t>TB Proben</a:t>
            </a:r>
          </a:p>
          <a:p>
            <a:pPr marL="285750" indent="-285750">
              <a:buFont typeface="Arial" charset="0"/>
              <a:buChar char="•"/>
            </a:pPr>
            <a:endParaRPr lang="de-CH" sz="2000" dirty="0">
              <a:latin typeface="Calibri" charset="0"/>
              <a:ea typeface="Calibri" charset="0"/>
              <a:cs typeface="Calibri" charset="0"/>
            </a:endParaRPr>
          </a:p>
          <a:p>
            <a:pPr marL="285750" indent="-285750">
              <a:buFont typeface="Arial" charset="0"/>
              <a:buChar char="•"/>
            </a:pPr>
            <a:r>
              <a:rPr lang="de-CH" sz="2000" dirty="0">
                <a:latin typeface="Calibri" charset="0"/>
                <a:ea typeface="Calibri" charset="0"/>
                <a:cs typeface="Calibri" charset="0"/>
              </a:rPr>
              <a:t>Rinderartige und Affen haben zusätzliche</a:t>
            </a:r>
          </a:p>
          <a:p>
            <a:r>
              <a:rPr lang="de-CH" sz="2000" dirty="0">
                <a:latin typeface="Calibri" charset="0"/>
                <a:ea typeface="Calibri" charset="0"/>
                <a:cs typeface="Calibri" charset="0"/>
              </a:rPr>
              <a:t>     Auflagen</a:t>
            </a:r>
          </a:p>
        </p:txBody>
      </p:sp>
      <p:pic>
        <p:nvPicPr>
          <p:cNvPr id="1027" name="Picture 3" descr="C:\Users\Admin\AppData\Local\Microsoft\Windows\Temporary Internet Files\Content.IE5\33IZIADD\logo-156441_64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905" y="3717032"/>
            <a:ext cx="2914095" cy="2904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467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39552" y="407962"/>
            <a:ext cx="8244408" cy="5693866"/>
          </a:xfrm>
          <a:prstGeom prst="rect">
            <a:avLst/>
          </a:prstGeom>
          <a:noFill/>
        </p:spPr>
        <p:txBody>
          <a:bodyPr wrap="square" rtlCol="0">
            <a:spAutoFit/>
          </a:bodyPr>
          <a:lstStyle/>
          <a:p>
            <a:r>
              <a:rPr lang="de-CH" sz="3600" b="1" dirty="0">
                <a:solidFill>
                  <a:srgbClr val="FFFF00"/>
                </a:solidFill>
                <a:effectLst>
                  <a:outerShdw blurRad="38100" dist="38100" dir="2700000" algn="tl">
                    <a:srgbClr val="000000">
                      <a:alpha val="43137"/>
                    </a:srgbClr>
                  </a:outerShdw>
                </a:effectLst>
                <a:latin typeface="Calibri Regular"/>
              </a:rPr>
              <a:t>Praxis</a:t>
            </a:r>
            <a:endParaRPr lang="de-CH" sz="4400" b="1" dirty="0">
              <a:solidFill>
                <a:srgbClr val="FFFF00"/>
              </a:solidFill>
              <a:effectLst>
                <a:outerShdw blurRad="38100" dist="38100" dir="2700000" algn="tl">
                  <a:srgbClr val="000000">
                    <a:alpha val="43137"/>
                  </a:srgbClr>
                </a:outerShdw>
              </a:effectLst>
              <a:latin typeface="Calibri Regular"/>
            </a:endParaRPr>
          </a:p>
          <a:p>
            <a:endParaRPr lang="de-CH" sz="2000" dirty="0">
              <a:latin typeface="Calibri Regular"/>
            </a:endParaRPr>
          </a:p>
          <a:p>
            <a:pPr marL="342900" indent="-342900">
              <a:buFont typeface="Arial" charset="0"/>
              <a:buChar char="•"/>
            </a:pPr>
            <a:r>
              <a:rPr lang="de-CH" sz="2000" dirty="0">
                <a:latin typeface="Calibri Regular"/>
              </a:rPr>
              <a:t>Bauliche Trennung (innerhalb vom Zoo)</a:t>
            </a:r>
          </a:p>
          <a:p>
            <a:pPr marL="342900" indent="-342900">
              <a:buFont typeface="Arial" charset="0"/>
              <a:buChar char="•"/>
            </a:pPr>
            <a:endParaRPr lang="de-CH" sz="2000" dirty="0">
              <a:latin typeface="Calibri Regular"/>
            </a:endParaRPr>
          </a:p>
          <a:p>
            <a:pPr marL="342900" indent="-342900">
              <a:buFont typeface="Arial" charset="0"/>
              <a:buChar char="•"/>
            </a:pPr>
            <a:r>
              <a:rPr lang="de-CH" sz="2000" dirty="0">
                <a:latin typeface="Calibri Regular"/>
              </a:rPr>
              <a:t>Muss leicht gereinigt werden können</a:t>
            </a:r>
          </a:p>
          <a:p>
            <a:pPr marL="342900" indent="-342900">
              <a:buFont typeface="Arial" charset="0"/>
              <a:buChar char="•"/>
            </a:pPr>
            <a:endParaRPr lang="de-CH" sz="2000" dirty="0">
              <a:latin typeface="Calibri Regular"/>
            </a:endParaRPr>
          </a:p>
          <a:p>
            <a:pPr marL="342900" indent="-342900">
              <a:buFont typeface="Arial" charset="0"/>
              <a:buChar char="•"/>
            </a:pPr>
            <a:r>
              <a:rPr lang="de-CH" sz="2000" dirty="0">
                <a:latin typeface="Calibri Regular"/>
              </a:rPr>
              <a:t>Nur bestimmt Personen haben Zutritt</a:t>
            </a:r>
          </a:p>
          <a:p>
            <a:pPr marL="342900" indent="-342900" algn="r">
              <a:buFont typeface="Arial" charset="0"/>
              <a:buChar char="•"/>
            </a:pPr>
            <a:endParaRPr lang="de-CH" sz="2000" dirty="0">
              <a:latin typeface="Calibri Regular"/>
            </a:endParaRPr>
          </a:p>
          <a:p>
            <a:pPr marL="342900" indent="-342900">
              <a:buFont typeface="Arial" charset="0"/>
              <a:buChar char="•"/>
            </a:pPr>
            <a:r>
              <a:rPr lang="de-CH" sz="2000" dirty="0">
                <a:latin typeface="Calibri Regular"/>
              </a:rPr>
              <a:t>Zwei Garderoben mit Duschschleuse         </a:t>
            </a:r>
          </a:p>
          <a:p>
            <a:pPr marL="342900" indent="-342900">
              <a:buFont typeface="Arial" charset="0"/>
              <a:buChar char="•"/>
            </a:pPr>
            <a:endParaRPr lang="de-CH" sz="2000" dirty="0">
              <a:latin typeface="Calibri Regular"/>
            </a:endParaRPr>
          </a:p>
          <a:p>
            <a:pPr marL="342900" indent="-342900">
              <a:buFont typeface="Arial" charset="0"/>
              <a:buChar char="•"/>
            </a:pPr>
            <a:r>
              <a:rPr lang="de-CH" sz="2000" dirty="0">
                <a:latin typeface="Calibri Regular"/>
              </a:rPr>
              <a:t>Spezielle Kleidung und Stiefel, ebenso eigenes Werkzeug</a:t>
            </a:r>
          </a:p>
          <a:p>
            <a:pPr marL="342900" indent="-342900">
              <a:buFont typeface="Arial" charset="0"/>
              <a:buChar char="•"/>
            </a:pPr>
            <a:endParaRPr lang="de-CH" sz="2000" dirty="0">
              <a:latin typeface="Calibri Regular"/>
            </a:endParaRPr>
          </a:p>
          <a:p>
            <a:pPr marL="342900" indent="-342900">
              <a:buFont typeface="Arial" charset="0"/>
              <a:buChar char="•"/>
            </a:pPr>
            <a:r>
              <a:rPr lang="de-CH" sz="2000" dirty="0">
                <a:latin typeface="Calibri Regular"/>
              </a:rPr>
              <a:t>ev. muss Abwasser aufgefangen werden, Kot muss separat entsorgt, bzw. verbrannt werden</a:t>
            </a:r>
          </a:p>
          <a:p>
            <a:pPr marL="342900" indent="-342900">
              <a:buFont typeface="Arial" charset="0"/>
              <a:buChar char="•"/>
            </a:pPr>
            <a:endParaRPr lang="de-CH" sz="2000" dirty="0">
              <a:latin typeface="Calibri Regular"/>
            </a:endParaRPr>
          </a:p>
          <a:p>
            <a:pPr marL="342900" indent="-342900">
              <a:buFont typeface="Arial" charset="0"/>
              <a:buChar char="•"/>
            </a:pPr>
            <a:r>
              <a:rPr lang="de-CH" sz="2000" dirty="0">
                <a:latin typeface="Calibri Regular"/>
              </a:rPr>
              <a:t>Geschlossenes, eigenständiges Lüftungssystem</a:t>
            </a:r>
          </a:p>
          <a:p>
            <a:pPr marL="342900" indent="-342900">
              <a:buFont typeface="Arial" charset="0"/>
              <a:buChar char="•"/>
            </a:pPr>
            <a:endParaRPr lang="de-CH" sz="2000" dirty="0">
              <a:latin typeface="Calibri Regular"/>
            </a:endParaRPr>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1810" y="494673"/>
            <a:ext cx="3680410" cy="2070231"/>
          </a:xfrm>
          <a:prstGeom prst="rect">
            <a:avLst/>
          </a:prstGeom>
        </p:spPr>
      </p:pic>
    </p:spTree>
    <p:extLst>
      <p:ext uri="{BB962C8B-B14F-4D97-AF65-F5344CB8AC3E}">
        <p14:creationId xmlns:p14="http://schemas.microsoft.com/office/powerpoint/2010/main" val="380294677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r">
  <a:themeElements>
    <a:clrScheme name="Elementar">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r">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r">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Elemental</Template>
  <TotalTime>0</TotalTime>
  <Words>1061</Words>
  <Application>Microsoft Macintosh PowerPoint</Application>
  <PresentationFormat>Bildschirmpräsentation (4:3)</PresentationFormat>
  <Paragraphs>204</Paragraphs>
  <Slides>32</Slides>
  <Notes>14</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32</vt:i4>
      </vt:variant>
    </vt:vector>
  </HeadingPairs>
  <TitlesOfParts>
    <vt:vector size="40" baseType="lpstr">
      <vt:lpstr>Arial</vt:lpstr>
      <vt:lpstr>Calibri</vt:lpstr>
      <vt:lpstr>Calibri Regular</vt:lpstr>
      <vt:lpstr>Palatino Linotype</vt:lpstr>
      <vt:lpstr>Symbol</vt:lpstr>
      <vt:lpstr>Times New Roman</vt:lpstr>
      <vt:lpstr>Wingdings</vt:lpstr>
      <vt:lpstr>Elementar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Willkommen zum UEK I 2019</dc:title>
  <dc:creator>Amanda</dc:creator>
  <cp:lastModifiedBy>Microsoft Office-Benutzer</cp:lastModifiedBy>
  <cp:revision>64</cp:revision>
  <dcterms:created xsi:type="dcterms:W3CDTF">2019-11-17T16:04:21Z</dcterms:created>
  <dcterms:modified xsi:type="dcterms:W3CDTF">2021-08-22T09:50:46Z</dcterms:modified>
</cp:coreProperties>
</file>