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301" r:id="rId2"/>
    <p:sldId id="302" r:id="rId3"/>
    <p:sldId id="257" r:id="rId4"/>
    <p:sldId id="300" r:id="rId5"/>
    <p:sldId id="307" r:id="rId6"/>
    <p:sldId id="298" r:id="rId7"/>
    <p:sldId id="299" r:id="rId8"/>
    <p:sldId id="314" r:id="rId9"/>
    <p:sldId id="289" r:id="rId10"/>
    <p:sldId id="303" r:id="rId11"/>
    <p:sldId id="258" r:id="rId12"/>
    <p:sldId id="284" r:id="rId13"/>
    <p:sldId id="313" r:id="rId14"/>
    <p:sldId id="306" r:id="rId15"/>
    <p:sldId id="310" r:id="rId16"/>
    <p:sldId id="311" r:id="rId17"/>
    <p:sldId id="312" r:id="rId18"/>
    <p:sldId id="259" r:id="rId19"/>
    <p:sldId id="309" r:id="rId20"/>
    <p:sldId id="304" r:id="rId21"/>
    <p:sldId id="305" r:id="rId22"/>
    <p:sldId id="293" r:id="rId23"/>
    <p:sldId id="267" r:id="rId24"/>
    <p:sldId id="308" r:id="rId25"/>
    <p:sldId id="285" r:id="rId26"/>
    <p:sldId id="280" r:id="rId27"/>
    <p:sldId id="281" r:id="rId28"/>
    <p:sldId id="262" r:id="rId29"/>
    <p:sldId id="286" r:id="rId30"/>
    <p:sldId id="291" r:id="rId31"/>
    <p:sldId id="294" r:id="rId32"/>
    <p:sldId id="295" r:id="rId33"/>
    <p:sldId id="283" r:id="rId34"/>
    <p:sldId id="282" r:id="rId35"/>
    <p:sldId id="315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FFBBA-6C64-4A41-89DA-83E8CE8EE18C}" type="datetimeFigureOut">
              <a:rPr lang="de-CH" smtClean="0"/>
              <a:t>19.11.21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4022A-5803-4680-8E1A-50DD92FA2DE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715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022A-5803-4680-8E1A-50DD92FA2DEC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15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BC91-B04A-E948-8CF4-0D1301E9D185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460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B520-45A6-BA4B-8CF5-0B0F990F4E26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839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77AA-F653-674A-8B3C-6148CBB3E8BB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527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C4F6-2C32-394E-ACFF-201578A0F990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037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4B60-FF0D-AB47-BC9A-4CF03D805FB7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243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59002-F4C4-0947-937D-09AE90DCB395}" type="datetime1">
              <a:rPr lang="de-CH" smtClean="0"/>
              <a:t>19.11.21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53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3CAE-EA03-4A41-BF87-631C74714FDA}" type="datetime1">
              <a:rPr lang="de-CH" smtClean="0"/>
              <a:t>19.11.21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877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D8BD-661B-9B4E-B01F-B8E979CECC1F}" type="datetime1">
              <a:rPr lang="de-CH" smtClean="0"/>
              <a:t>19.11.21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000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83A0-3AAE-5643-AF92-8F60D79246CA}" type="datetime1">
              <a:rPr lang="de-CH" smtClean="0"/>
              <a:t>19.11.21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899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33C21-2014-984D-A1A0-718CC1639820}" type="datetime1">
              <a:rPr lang="de-CH" smtClean="0"/>
              <a:t>19.11.21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110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8633-B8EC-AE4B-A1D2-6B0935779C5F}" type="datetime1">
              <a:rPr lang="de-CH" smtClean="0"/>
              <a:t>19.11.21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45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B70F-4927-4F48-850A-5A8D7BF58102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Bettina Aeschbach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5D8D7-264A-4575-AB67-9E9DB52C387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964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777B78D-2A1A-F64B-82B2-7EBFD86856DA}"/>
              </a:ext>
            </a:extLst>
          </p:cNvPr>
          <p:cNvSpPr txBox="1"/>
          <p:nvPr/>
        </p:nvSpPr>
        <p:spPr>
          <a:xfrm>
            <a:off x="899592" y="620688"/>
            <a:ext cx="7406229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FFFF00"/>
                </a:solidFill>
              </a:rPr>
              <a:t>Willkommen zum UEK I, 2021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6085F1-BB75-9647-9268-9BC06E847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7" y="1998799"/>
            <a:ext cx="8763786" cy="2860402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0623E5-04B6-0948-8E6C-9F16FB11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301464-B939-3448-8B20-7A789372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9959-AD7E-2C4C-8272-F7946CED407E}" type="datetime1">
              <a:rPr lang="de-CH" smtClean="0"/>
              <a:t>19.11.21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A22356-E858-6D48-BDB1-A6AE2BDB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802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AA8C2D-172A-E14D-9F14-7BAF52953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4" y="116632"/>
            <a:ext cx="4383364" cy="630137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C22183-86E2-DF43-B80E-993CCED7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FD8260-2E2A-2C49-97C9-0F6004A3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127A-9F3C-EC4A-AD3B-EE2859046A3F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8B95B7-9C42-9041-AA8A-46E034DC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10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6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kunft Giraffen 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70263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611560" y="5446965"/>
            <a:ext cx="7905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>
                <a:solidFill>
                  <a:srgbClr val="FFFF00"/>
                </a:solidFill>
              </a:rPr>
              <a:t>Ankunft der ersten  Giraffen Sultan und </a:t>
            </a:r>
            <a:r>
              <a:rPr lang="de-CH" b="1" dirty="0" err="1">
                <a:solidFill>
                  <a:srgbClr val="FFFF00"/>
                </a:solidFill>
              </a:rPr>
              <a:t>Arusha</a:t>
            </a:r>
            <a:r>
              <a:rPr lang="de-CH" b="1" dirty="0">
                <a:solidFill>
                  <a:srgbClr val="FFFF00"/>
                </a:solidFill>
              </a:rPr>
              <a:t> für den Zoo Zürich am Zürcher Güterbahnhof, 1935.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5BBAA20-A3DB-7645-88DC-3C38F314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612E9F-7871-6D46-8985-A4BFCDCD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5358-CBCE-2340-8DC0-34F61D14CF94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0DEC7B-FFED-4D4E-B1BA-ED056EC9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11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9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"/>
            <a:ext cx="8291264" cy="6218448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BC2C06-14AC-5143-8FE9-2D39EA6B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288A7A-0A28-3940-856F-343EE31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8427"/>
            <a:ext cx="2133600" cy="365125"/>
          </a:xfrm>
        </p:spPr>
        <p:txBody>
          <a:bodyPr/>
          <a:lstStyle/>
          <a:p>
            <a:fld id="{C41B8A0B-128D-1F47-9FF5-6CEFF1DC4030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816EB6-CC83-8249-B302-C755C8F9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12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55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808DF6-1CEA-1949-8393-9E077DC86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9" y="692696"/>
            <a:ext cx="8702682" cy="518457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F92CCFC-9F5B-B24F-8A2F-D05801C6B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D70B60-55D4-9D44-BB93-860C38BA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A417-5FBF-E94C-8A24-5DD1975F0FA0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420384-8A6D-F44C-A805-511D20F3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13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6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45E18F-EFED-F84E-BB59-EC8CF237B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02746" cy="482453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CAD520-DC49-E441-A919-2C0EC32E3295}"/>
              </a:ext>
            </a:extLst>
          </p:cNvPr>
          <p:cNvSpPr txBox="1"/>
          <p:nvPr/>
        </p:nvSpPr>
        <p:spPr>
          <a:xfrm>
            <a:off x="2484333" y="5779477"/>
            <a:ext cx="338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Die Schimpansen essen Teigwaren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03E6A2-CA9B-C448-9905-4BE3C2F6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0148A3-0D06-2A49-95E4-ACD5C5F6F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AE46-0F05-1648-9C93-5A20851FBB96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1528F7-FB7D-5044-BC8F-771ABCD2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14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1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BF8C58-E0E1-1546-B500-9C85738B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4861841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6F6E075-CF73-A548-9813-9E47BF32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FA65A-0743-3048-A415-03837AE8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542E-6B79-D343-B569-99190B34C3F2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EC161-4073-6446-B599-AACC2379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15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F2C9D8-C6C2-BB4E-9440-189C253E8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8" y="692696"/>
            <a:ext cx="7483978" cy="532859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562804-3486-EF40-BC83-D57BAC2E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C60DDC-F4F8-CB45-8002-3FE0DF24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1540B-CF43-0E44-A953-C7A97D210B71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DEAD24-1F10-F842-A316-D1CD75DC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16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9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E21327-9EC1-F347-96AF-2780A73CF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246615" cy="54923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E3F3E2-BB68-6845-9A75-9A73477A5186}"/>
              </a:ext>
            </a:extLst>
          </p:cNvPr>
          <p:cNvSpPr txBox="1"/>
          <p:nvPr/>
        </p:nvSpPr>
        <p:spPr>
          <a:xfrm>
            <a:off x="3469662" y="5949280"/>
            <a:ext cx="211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FF00"/>
                </a:solidFill>
              </a:rPr>
              <a:t>Zoo Gelsenkirchen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FCEEDF-4012-C54C-9386-311AECE32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FAE160-0867-AB4A-9041-7FC140AB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7529-7B7E-7446-8A9B-0AAE2EED820C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8FBA16-12EA-4A43-9851-2CCA4955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17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3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storische Aufnahmen Zoo Züri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" y="332655"/>
            <a:ext cx="8706257" cy="48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19125" y="5507940"/>
            <a:ext cx="790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dirty="0">
                <a:solidFill>
                  <a:srgbClr val="FFFF00"/>
                </a:solidFill>
              </a:rPr>
              <a:t>Asiatische Elefanten Chang und </a:t>
            </a:r>
            <a:r>
              <a:rPr lang="de-CH" dirty="0" err="1">
                <a:solidFill>
                  <a:srgbClr val="FFFF00"/>
                </a:solidFill>
              </a:rPr>
              <a:t>Mandjullah</a:t>
            </a:r>
            <a:r>
              <a:rPr lang="de-CH" dirty="0">
                <a:solidFill>
                  <a:srgbClr val="FFFF00"/>
                </a:solidFill>
              </a:rPr>
              <a:t>  1929 im Zoo Zürich.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AF46C3A-34D3-1345-BB2C-3DE8C49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B50226-4ED4-594E-AD2B-A8AEFDA1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17F5E31-2B39-F241-988B-C8C9CC4ED9DE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9D5AD8-A418-E542-8BA5-1F333D2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18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9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077F09-1ECB-BD41-AE6C-D9D8C8F5F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188640"/>
            <a:ext cx="7884368" cy="562943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BB0E99-F9A5-9A4B-BCD0-387DD914952A}"/>
              </a:ext>
            </a:extLst>
          </p:cNvPr>
          <p:cNvSpPr txBox="1"/>
          <p:nvPr/>
        </p:nvSpPr>
        <p:spPr>
          <a:xfrm>
            <a:off x="1907704" y="5949280"/>
            <a:ext cx="553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FF00"/>
                </a:solidFill>
              </a:rPr>
              <a:t>Ankunft </a:t>
            </a:r>
            <a:r>
              <a:rPr lang="de-DE" dirty="0" err="1">
                <a:solidFill>
                  <a:srgbClr val="FFFF00"/>
                </a:solidFill>
              </a:rPr>
              <a:t>Druk</a:t>
            </a:r>
            <a:r>
              <a:rPr lang="de-DE" dirty="0">
                <a:solidFill>
                  <a:srgbClr val="FFFF00"/>
                </a:solidFill>
              </a:rPr>
              <a:t> und </a:t>
            </a:r>
            <a:r>
              <a:rPr lang="de-DE" dirty="0" err="1">
                <a:solidFill>
                  <a:srgbClr val="FFFF00"/>
                </a:solidFill>
              </a:rPr>
              <a:t>Chhukha</a:t>
            </a:r>
            <a:r>
              <a:rPr lang="de-DE" dirty="0">
                <a:solidFill>
                  <a:srgbClr val="FFFF00"/>
                </a:solidFill>
              </a:rPr>
              <a:t> 1968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6C8825F-389A-2F45-9C39-1340810E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32D4DD-B75B-3944-A32C-1D6025A4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5AC-A0F0-D745-A707-753DCF00E2A3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5B0C92-3ECC-CA4A-8F81-4C2FF80E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19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4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A765719-EFAB-1549-8310-F7B9220A0787}"/>
              </a:ext>
            </a:extLst>
          </p:cNvPr>
          <p:cNvSpPr txBox="1"/>
          <p:nvPr/>
        </p:nvSpPr>
        <p:spPr>
          <a:xfrm>
            <a:off x="467544" y="43660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FF00"/>
                </a:solidFill>
              </a:rPr>
              <a:t>Tagesablauf:                                                                            </a:t>
            </a:r>
            <a:r>
              <a:rPr lang="de-DE" sz="1600" dirty="0" err="1">
                <a:solidFill>
                  <a:srgbClr val="FFFF00"/>
                </a:solidFill>
              </a:rPr>
              <a:t>Natel</a:t>
            </a:r>
            <a:r>
              <a:rPr lang="de-DE" sz="1600" dirty="0">
                <a:solidFill>
                  <a:srgbClr val="FFFF00"/>
                </a:solidFill>
              </a:rPr>
              <a:t>: 079 375 53 37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80B0A0-1D6B-E744-A796-D06F6562CE90}"/>
              </a:ext>
            </a:extLst>
          </p:cNvPr>
          <p:cNvSpPr txBox="1"/>
          <p:nvPr/>
        </p:nvSpPr>
        <p:spPr>
          <a:xfrm>
            <a:off x="539552" y="1052736"/>
            <a:ext cx="79928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FF00"/>
                </a:solidFill>
              </a:rPr>
              <a:t>09:00 - 10:00	Alte Anlagen, neue Anlagen, Gemeinschaftsanlagen</a:t>
            </a:r>
          </a:p>
          <a:p>
            <a:r>
              <a:rPr lang="de-DE" sz="1400" dirty="0">
                <a:solidFill>
                  <a:srgbClr val="FFFF00"/>
                </a:solidFill>
              </a:rPr>
              <a:t>		Änderungen in der Tierhaltung welche abnormales Verhalten verhindern oder 		korrigieren</a:t>
            </a:r>
          </a:p>
          <a:p>
            <a:endParaRPr lang="de-DE" sz="1400" dirty="0">
              <a:solidFill>
                <a:srgbClr val="FFFF00"/>
              </a:solidFill>
            </a:endParaRPr>
          </a:p>
          <a:p>
            <a:r>
              <a:rPr lang="de-DE" sz="1400" dirty="0">
                <a:solidFill>
                  <a:srgbClr val="FFFF00"/>
                </a:solidFill>
              </a:rPr>
              <a:t>10:00 – 12:00	Praktisches Arbeiten in Gruppen.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	Futter und Giftpflanzen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	Erkennen von wichtigen Futter- und Giftpflanzen</a:t>
            </a:r>
          </a:p>
          <a:p>
            <a:endParaRPr lang="de-DE" sz="1400" dirty="0">
              <a:solidFill>
                <a:srgbClr val="FFFF00"/>
              </a:solidFill>
            </a:endParaRP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	Gehege Bau und Materialien</a:t>
            </a:r>
          </a:p>
          <a:p>
            <a:r>
              <a:rPr lang="de-DE" sz="1400" dirty="0">
                <a:solidFill>
                  <a:srgbClr val="FFFF00"/>
                </a:solidFill>
              </a:rPr>
              <a:t>		Übertragen von ökologische Prinzipien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 	Erläutern die wichtigsten Eigenschaften von Materialien im </a:t>
            </a:r>
            <a:r>
              <a:rPr lang="de-DE" sz="1400" dirty="0" err="1">
                <a:solidFill>
                  <a:srgbClr val="FFFF00"/>
                </a:solidFill>
              </a:rPr>
              <a:t>Gehegebau</a:t>
            </a:r>
            <a:endParaRPr lang="de-DE" sz="1400" dirty="0">
              <a:solidFill>
                <a:srgbClr val="FFFF00"/>
              </a:solidFill>
            </a:endParaRPr>
          </a:p>
          <a:p>
            <a:endParaRPr lang="de-DE" sz="1400" dirty="0">
              <a:solidFill>
                <a:srgbClr val="FFFF00"/>
              </a:solidFill>
            </a:endParaRPr>
          </a:p>
          <a:p>
            <a:r>
              <a:rPr lang="de-DE" sz="1400" dirty="0">
                <a:solidFill>
                  <a:srgbClr val="FFFF00"/>
                </a:solidFill>
              </a:rPr>
              <a:t>12:00– 13:10        	Mittagspause im Zoo</a:t>
            </a:r>
          </a:p>
          <a:p>
            <a:endParaRPr lang="de-DE" sz="1400" dirty="0">
              <a:solidFill>
                <a:srgbClr val="FFFF00"/>
              </a:solidFill>
            </a:endParaRPr>
          </a:p>
          <a:p>
            <a:r>
              <a:rPr lang="de-DE" sz="1400" dirty="0">
                <a:solidFill>
                  <a:srgbClr val="FFFF00"/>
                </a:solidFill>
              </a:rPr>
              <a:t>13:10 – 14:00      	Theorie Schädlingsbekämpfung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	Geeignete Methoden und Mittel der Schädlingsbekämpfung</a:t>
            </a:r>
          </a:p>
          <a:p>
            <a:endParaRPr lang="de-DE" sz="1400" dirty="0">
              <a:solidFill>
                <a:srgbClr val="FFFF00"/>
              </a:solidFill>
            </a:endParaRPr>
          </a:p>
          <a:p>
            <a:r>
              <a:rPr lang="de-DE" sz="1400" dirty="0">
                <a:solidFill>
                  <a:srgbClr val="FFFF00"/>
                </a:solidFill>
              </a:rPr>
              <a:t>14:00 – 16:00       	Führung und Kurzreferat aus der Tierpflege und Werkstatt: Moderne Tierhaltung 		</a:t>
            </a:r>
            <a:r>
              <a:rPr lang="de-DE" sz="1400" dirty="0" err="1">
                <a:solidFill>
                  <a:srgbClr val="FFFF00"/>
                </a:solidFill>
              </a:rPr>
              <a:t>Masoala</a:t>
            </a:r>
            <a:r>
              <a:rPr lang="de-DE" sz="1400" dirty="0">
                <a:solidFill>
                  <a:srgbClr val="FFFF00"/>
                </a:solidFill>
              </a:rPr>
              <a:t> Halle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	Tierhaltung einmal anders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	Technik im Hintergrund / Bau und seine ökologischen Einflüsse</a:t>
            </a:r>
          </a:p>
          <a:p>
            <a:endParaRPr lang="de-DE" sz="1400" dirty="0">
              <a:solidFill>
                <a:srgbClr val="FFFF00"/>
              </a:solidFill>
            </a:endParaRPr>
          </a:p>
          <a:p>
            <a:r>
              <a:rPr lang="de-DE" sz="1400" dirty="0">
                <a:solidFill>
                  <a:srgbClr val="FFFF00"/>
                </a:solidFill>
              </a:rPr>
              <a:t>16:00 – 16:30	Erstellen von Protokollen, Tagesrapporte und Laufzettel</a:t>
            </a:r>
          </a:p>
          <a:p>
            <a:r>
              <a:rPr lang="de-DE" sz="1400" dirty="0">
                <a:solidFill>
                  <a:srgbClr val="FFFF00"/>
                </a:solidFill>
              </a:rPr>
              <a:t>                               	Feedbackbogen und Präsenzliste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1FF303-B408-024A-82DE-6745849B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46DB7-79E9-BA4F-B64B-885A6486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30D6-DE85-3A40-839A-66514E1C286C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6CF42E-0AAF-F447-BF4A-E47DB4EA1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9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84C8D8-0C1F-C24B-9A2D-3A0DE75B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6" y="260648"/>
            <a:ext cx="8527495" cy="581575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9A8077C-FED7-AD44-B1BD-D325EE8D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06657C-C026-1449-8352-4628B0E30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383E-E41A-6F4B-8A76-EAB0CB3D7E5C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4139AF-D8AD-124F-B1BB-C7E9CA3A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20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6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5A2A41-2CE7-A548-8223-357B46AA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476672"/>
            <a:ext cx="8028384" cy="583663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DBDADD-4A1D-5D4F-A3AD-FA9B9A88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8D4897-CAAC-0D4C-A49B-05D170B9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AC97-9BBB-1743-ADA2-7BC07F512A4B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7C2D09-ABAB-BF41-BE89-A21087BCA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21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1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3" y="476672"/>
            <a:ext cx="7956376" cy="55875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ABA249-EA3E-EB46-9E80-5E5AE23354E2}"/>
              </a:ext>
            </a:extLst>
          </p:cNvPr>
          <p:cNvSpPr txBox="1"/>
          <p:nvPr/>
        </p:nvSpPr>
        <p:spPr>
          <a:xfrm flipH="1">
            <a:off x="2987824" y="60932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FF00"/>
                </a:solidFill>
              </a:rPr>
              <a:t>Ausflüge in den Wald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215818-7FF5-CF40-A64F-050017DE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CCDB2A-F4E2-EE46-94D2-3AE7A8A5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3433-729E-924D-8D1C-63FDF4817B83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0AD5AC-24E9-0F4E-902A-79ED8C6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22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9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lefant im Zoo Zürich 1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708"/>
            <a:ext cx="8320396" cy="46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86879" y="5549170"/>
            <a:ext cx="7905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dirty="0">
                <a:solidFill>
                  <a:srgbClr val="FFFF00"/>
                </a:solidFill>
              </a:rPr>
              <a:t>Der Elefantenbulle Maxi trifft 1981  ein.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C8FC3E-7DE8-7440-9CEC-0ADB666A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7EAFBD-AF76-D74C-BE20-8434091C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8643-1A2C-574A-AE7D-76F8C1FB0371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A0A23A-6F7B-C74D-8D53-D3813C05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23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30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40DF490-7639-5F40-BC7D-0983FF2B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EBDC8D-3341-9F4E-BDB6-BE5AF9986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6A3BB-121B-2049-9BB0-3B419FEA7A48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A17C44-5E8B-0B4F-8B6E-705BC1D2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24</a:t>
            </a:fld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B4FB4E-479A-BE49-B597-B143EDBA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6064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50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ergebnis für elefanten transport zoo züri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7412" name="Picture 4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0" y="11663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Bildergebnis für elefanten transport zoo zür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4644976" cy="27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Bildergebnis für elefanten transport zoo züri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4" name="AutoShape 10" descr="Bildergebnis für elefanten transport zoo züri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7420" name="Picture 12" descr="Bildergebnis für elefanten transport zoo zür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0" y="3501008"/>
            <a:ext cx="5155798" cy="29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4" y="1819275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Bildergebnis für elefanten transport zoo züri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191672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DBC121-EA87-CB4D-B6D7-3E840BC63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FFC08AB-E514-4040-AF44-38452AA6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CCB0-CBB3-6541-A4C8-4DDE202C613C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0463D0-F95C-8D4F-90AC-31E77F45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25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8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aeng Krachan Elefantenpark im Zoo Zür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1" y="116632"/>
            <a:ext cx="860095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Kaeng Krachan Elefantenpark im Zoo Zür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1" y="3284984"/>
            <a:ext cx="8598993" cy="30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66AB8C-698A-1C43-9A1E-84A65B42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32521E-3FEE-C242-9A42-B80D9738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8160" y="6356350"/>
            <a:ext cx="2133600" cy="365125"/>
          </a:xfrm>
        </p:spPr>
        <p:txBody>
          <a:bodyPr/>
          <a:lstStyle/>
          <a:p>
            <a:fld id="{E4204E7A-745B-F345-9607-D94400D4FAC7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5E70B-DC13-8A4F-908F-B8BE5B90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356350"/>
            <a:ext cx="2133600" cy="365125"/>
          </a:xfrm>
        </p:spPr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26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74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aeng Krachan Elefantenpark im Zoo Zür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1" y="2204864"/>
            <a:ext cx="8600953" cy="41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907704" y="285616"/>
            <a:ext cx="59009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b="1" dirty="0">
                <a:solidFill>
                  <a:srgbClr val="FFFF00"/>
                </a:solidFill>
              </a:rPr>
              <a:t>Eröffnung:</a:t>
            </a:r>
            <a:r>
              <a:rPr lang="de-CH" sz="2000" dirty="0">
                <a:solidFill>
                  <a:srgbClr val="FFFF00"/>
                </a:solidFill>
              </a:rPr>
              <a:t> 	7. Juni 2014</a:t>
            </a:r>
            <a:br>
              <a:rPr lang="de-CH" sz="2000" dirty="0">
                <a:solidFill>
                  <a:srgbClr val="FFFF00"/>
                </a:solidFill>
              </a:rPr>
            </a:br>
            <a:r>
              <a:rPr lang="de-CH" sz="2000" b="1" dirty="0">
                <a:solidFill>
                  <a:srgbClr val="FFFF00"/>
                </a:solidFill>
              </a:rPr>
              <a:t>Fläche: 		</a:t>
            </a:r>
            <a:r>
              <a:rPr lang="de-CH" sz="2000" dirty="0">
                <a:solidFill>
                  <a:srgbClr val="FFFF00"/>
                </a:solidFill>
              </a:rPr>
              <a:t>11'000 m2</a:t>
            </a:r>
            <a:br>
              <a:rPr lang="de-CH" sz="2000" dirty="0">
                <a:solidFill>
                  <a:srgbClr val="FFFF00"/>
                </a:solidFill>
              </a:rPr>
            </a:br>
            <a:r>
              <a:rPr lang="de-CH" sz="2000" b="1" dirty="0">
                <a:solidFill>
                  <a:srgbClr val="FFFF00"/>
                </a:solidFill>
              </a:rPr>
              <a:t>Leittier:</a:t>
            </a:r>
            <a:r>
              <a:rPr lang="de-CH" sz="2000" dirty="0">
                <a:solidFill>
                  <a:srgbClr val="FFFF00"/>
                </a:solidFill>
              </a:rPr>
              <a:t> 		Asiatischer Elefant</a:t>
            </a:r>
            <a:br>
              <a:rPr lang="de-CH" sz="2000" dirty="0">
                <a:solidFill>
                  <a:srgbClr val="FFFF00"/>
                </a:solidFill>
              </a:rPr>
            </a:br>
            <a:r>
              <a:rPr lang="de-CH" sz="2000" b="1" dirty="0">
                <a:solidFill>
                  <a:srgbClr val="FFFF00"/>
                </a:solidFill>
              </a:rPr>
              <a:t>Kosten: 		</a:t>
            </a:r>
            <a:r>
              <a:rPr lang="de-CH" sz="2000" dirty="0">
                <a:solidFill>
                  <a:srgbClr val="FFFF00"/>
                </a:solidFill>
              </a:rPr>
              <a:t>CHF 73 Mio.,</a:t>
            </a:r>
            <a:br>
              <a:rPr lang="de-CH" sz="2000" dirty="0">
                <a:solidFill>
                  <a:srgbClr val="FFFF00"/>
                </a:solidFill>
              </a:rPr>
            </a:br>
            <a:r>
              <a:rPr lang="de-CH" sz="2000" dirty="0">
                <a:solidFill>
                  <a:srgbClr val="FFFF00"/>
                </a:solidFill>
              </a:rPr>
              <a:t>		finanziert mit Spendengeldern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153669-E805-E74F-9EAD-0CD2C41E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397DFC-ABB2-284C-96F9-16684257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D21CC-E347-0943-A033-C1EB671679EA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40DE6-AA9C-5F44-9203-9C086341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27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95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ini Hediger im Zoo Zür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3" y="404664"/>
            <a:ext cx="790575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631313" y="5373216"/>
            <a:ext cx="790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dirty="0">
                <a:solidFill>
                  <a:srgbClr val="FFFF00"/>
                </a:solidFill>
              </a:rPr>
              <a:t>1961, Der Zoodirektor Heini </a:t>
            </a:r>
            <a:r>
              <a:rPr lang="de-CH" dirty="0" err="1">
                <a:solidFill>
                  <a:srgbClr val="FFFF00"/>
                </a:solidFill>
              </a:rPr>
              <a:t>Hediger</a:t>
            </a:r>
            <a:r>
              <a:rPr lang="de-CH" dirty="0">
                <a:solidFill>
                  <a:srgbClr val="FFFF00"/>
                </a:solidFill>
              </a:rPr>
              <a:t> fährt das </a:t>
            </a:r>
            <a:r>
              <a:rPr lang="de-CH" dirty="0" err="1">
                <a:solidFill>
                  <a:srgbClr val="FFFF00"/>
                </a:solidFill>
              </a:rPr>
              <a:t>Zoobähnli</a:t>
            </a:r>
            <a:r>
              <a:rPr lang="de-CH" dirty="0">
                <a:solidFill>
                  <a:srgbClr val="FFFF00"/>
                </a:solidFill>
              </a:rPr>
              <a:t> gleich selber.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975C25F-653A-A24F-9C32-831D905B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Bettina Aeschbach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F14F04-7799-154D-81CC-5E0B98B1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14A-62F1-4C4D-A513-2F46D44B2837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890414-C8BB-6245-A503-56D6FCC6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28</a:t>
            </a:fld>
            <a:endParaRPr lang="de-C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08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rgebnis für zoo zürich bähn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" y="764704"/>
            <a:ext cx="8279891" cy="465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DDCFF26-1F5E-434A-BF8D-26BD7840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E00EF7-A8E8-804E-BBF8-4E875143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0304A-AFA0-BD40-A1AA-7E40EE543CA8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7F6E5D-B9B0-5D46-A8B8-4CB1690E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29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53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oplan 1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93821" cy="55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67080" y="5733256"/>
            <a:ext cx="8797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>
                <a:solidFill>
                  <a:srgbClr val="FFFF00"/>
                </a:solidFill>
              </a:rPr>
              <a:t>1929:</a:t>
            </a:r>
            <a:r>
              <a:rPr lang="de-CH" dirty="0">
                <a:solidFill>
                  <a:srgbClr val="FFFF00"/>
                </a:solidFill>
              </a:rPr>
              <a:t> Der Zoo Zürich wird am 7. September durch Stadtpräsident Dr. Emil </a:t>
            </a:r>
            <a:r>
              <a:rPr lang="de-CH" dirty="0" err="1">
                <a:solidFill>
                  <a:srgbClr val="FFFF00"/>
                </a:solidFill>
              </a:rPr>
              <a:t>Klöti</a:t>
            </a:r>
            <a:r>
              <a:rPr lang="de-CH" dirty="0">
                <a:solidFill>
                  <a:srgbClr val="FFFF00"/>
                </a:solidFill>
              </a:rPr>
              <a:t> eröffnet. Am 15. September besuchen 20'835 Personen den Zoo.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AFBFB0-F990-C249-8DB3-01D888A1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BFB1C3-3123-5040-B876-74BE4DEA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BBFD-3E8E-7F45-B4F8-CBC1CE3266EC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F877D7-DDED-7B46-8BF8-EBB50DB7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3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11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1033"/>
            <a:ext cx="2808312" cy="184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3" y="2205570"/>
            <a:ext cx="2774241" cy="207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3" y="4581128"/>
            <a:ext cx="2774241" cy="184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466009" y="1932856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Denkmalschutz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57" y="302421"/>
            <a:ext cx="3472615" cy="163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57" y="2270633"/>
            <a:ext cx="3472615" cy="201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5"/>
          <a:stretch/>
        </p:blipFill>
        <p:spPr bwMode="auto">
          <a:xfrm>
            <a:off x="5238957" y="4454360"/>
            <a:ext cx="3472615" cy="197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31414" y="3024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1965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052544" y="2342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2018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3EAB86-508A-7742-8AC7-B62DBE8F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221A5C9-0B1D-6C45-92FB-40911309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68B3-77D6-B24D-8BC5-2D8595D8B15E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35EF08-3E62-7E49-B9E5-6F3B9127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30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260648"/>
            <a:ext cx="8184420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   </a:t>
            </a:r>
          </a:p>
          <a:p>
            <a:endParaRPr lang="de-CH" sz="2800" b="1" dirty="0"/>
          </a:p>
          <a:p>
            <a:r>
              <a:rPr lang="de-C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Nachhaltigkeit</a:t>
            </a:r>
          </a:p>
          <a:p>
            <a:endParaRPr lang="de-CH" sz="2800" b="1" dirty="0"/>
          </a:p>
          <a:p>
            <a:endParaRPr lang="de-CH" sz="2000" dirty="0"/>
          </a:p>
          <a:p>
            <a:endParaRPr lang="de-CH" sz="2000" b="1" dirty="0"/>
          </a:p>
          <a:p>
            <a:endParaRPr lang="de-CH" sz="2000" b="1" dirty="0"/>
          </a:p>
          <a:p>
            <a:r>
              <a:rPr lang="de-CH" sz="2000" b="1" dirty="0"/>
              <a:t>	</a:t>
            </a:r>
            <a:r>
              <a:rPr lang="de-CH" sz="2000" b="1" dirty="0">
                <a:solidFill>
                  <a:schemeClr val="bg1"/>
                </a:solidFill>
              </a:rPr>
              <a:t>Strom</a:t>
            </a:r>
            <a:r>
              <a:rPr lang="de-CH" sz="2000" dirty="0">
                <a:solidFill>
                  <a:schemeClr val="bg1"/>
                </a:solidFill>
              </a:rPr>
              <a:t>		100% Ökostrom durch eigene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	Photovoltaik Anlagen &amp; Solar-Panels</a:t>
            </a:r>
          </a:p>
          <a:p>
            <a:r>
              <a:rPr lang="de-CH" sz="2000" dirty="0">
                <a:solidFill>
                  <a:schemeClr val="bg1"/>
                </a:solidFill>
              </a:rPr>
              <a:t>	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	Grünabfälle &amp; Mist wird zu Biogas produziert…</a:t>
            </a:r>
          </a:p>
          <a:p>
            <a:endParaRPr lang="de-CH" sz="2000" dirty="0">
              <a:solidFill>
                <a:schemeClr val="bg1"/>
              </a:solidFill>
            </a:endParaRPr>
          </a:p>
          <a:p>
            <a:r>
              <a:rPr lang="de-CH" sz="2000" b="1" dirty="0">
                <a:solidFill>
                  <a:schemeClr val="bg1"/>
                </a:solidFill>
              </a:rPr>
              <a:t>	Wärme</a:t>
            </a:r>
            <a:r>
              <a:rPr lang="de-CH" sz="2000" dirty="0">
                <a:solidFill>
                  <a:schemeClr val="bg1"/>
                </a:solidFill>
              </a:rPr>
              <a:t>		98% nachhaltige Wärme -&gt; Holzschnitzel,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	Wärmepumpe, Wärmerückgewinnungsanlagen…</a:t>
            </a:r>
          </a:p>
          <a:p>
            <a:endParaRPr lang="de-CH" sz="2000" dirty="0">
              <a:solidFill>
                <a:schemeClr val="bg1"/>
              </a:solidFill>
            </a:endParaRPr>
          </a:p>
          <a:p>
            <a:r>
              <a:rPr lang="de-CH" sz="2000" b="1" dirty="0">
                <a:solidFill>
                  <a:schemeClr val="bg1"/>
                </a:solidFill>
              </a:rPr>
              <a:t>	Wasser		</a:t>
            </a:r>
            <a:r>
              <a:rPr lang="de-CH" sz="2000" dirty="0">
                <a:solidFill>
                  <a:schemeClr val="bg1"/>
                </a:solidFill>
              </a:rPr>
              <a:t>Regenwasser und Grauwasser für Nachspeisung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	der Teiche, die Beregnung, Klospülung in </a:t>
            </a:r>
            <a:r>
              <a:rPr lang="de-CH" sz="2000" dirty="0" err="1">
                <a:solidFill>
                  <a:schemeClr val="bg1"/>
                </a:solidFill>
              </a:rPr>
              <a:t>Masoala</a:t>
            </a:r>
            <a:r>
              <a:rPr lang="de-CH" sz="2000" dirty="0">
                <a:solidFill>
                  <a:schemeClr val="bg1"/>
                </a:solidFill>
              </a:rPr>
              <a:t>,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	Elefantenpark &amp; </a:t>
            </a:r>
            <a:r>
              <a:rPr lang="de-CH" sz="2000" dirty="0" err="1">
                <a:solidFill>
                  <a:schemeClr val="bg1"/>
                </a:solidFill>
              </a:rPr>
              <a:t>Lewa</a:t>
            </a:r>
            <a:r>
              <a:rPr lang="de-CH" sz="2000" dirty="0">
                <a:solidFill>
                  <a:schemeClr val="bg1"/>
                </a:solidFill>
              </a:rPr>
              <a:t>…	</a:t>
            </a:r>
          </a:p>
          <a:p>
            <a:r>
              <a:rPr lang="de-CH" sz="2000" dirty="0"/>
              <a:t>	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640"/>
            <a:ext cx="5499778" cy="2491622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03622B-A876-FE4C-9BC3-EBAC2B6C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5D3E10-F2EC-E742-989A-E2DE8D9D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216" y="6356350"/>
            <a:ext cx="2133600" cy="365125"/>
          </a:xfrm>
        </p:spPr>
        <p:txBody>
          <a:bodyPr/>
          <a:lstStyle/>
          <a:p>
            <a:fld id="{619A3ECE-9B2A-C449-A39A-2BBF8F0ED719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8E9DDF-C651-FA4A-B911-C3863080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31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77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72344" y="188640"/>
            <a:ext cx="77523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solidFill>
                  <a:srgbClr val="FFFF00"/>
                </a:solidFill>
              </a:rPr>
              <a:t>Abfall		</a:t>
            </a:r>
            <a:r>
              <a:rPr lang="de-CH" sz="2000" dirty="0">
                <a:solidFill>
                  <a:schemeClr val="bg1"/>
                </a:solidFill>
              </a:rPr>
              <a:t>wird konsequent getrennt; Metall, Holz, Papier, Karton,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PET, Bauschutt, </a:t>
            </a:r>
            <a:r>
              <a:rPr lang="de-CH" sz="2000" dirty="0" err="1">
                <a:solidFill>
                  <a:schemeClr val="bg1"/>
                </a:solidFill>
              </a:rPr>
              <a:t>Grüngut</a:t>
            </a:r>
            <a:r>
              <a:rPr lang="de-CH" sz="2000" dirty="0">
                <a:solidFill>
                  <a:schemeClr val="bg1"/>
                </a:solidFill>
              </a:rPr>
              <a:t>, Batterien…</a:t>
            </a:r>
          </a:p>
          <a:p>
            <a:endParaRPr lang="de-CH" sz="2000" dirty="0"/>
          </a:p>
          <a:p>
            <a:r>
              <a:rPr lang="de-CH" sz="2000" b="1" dirty="0">
                <a:solidFill>
                  <a:srgbClr val="FFFF00"/>
                </a:solidFill>
              </a:rPr>
              <a:t>Verkehr		</a:t>
            </a:r>
            <a:r>
              <a:rPr lang="de-CH" sz="2000" dirty="0">
                <a:solidFill>
                  <a:schemeClr val="bg1"/>
                </a:solidFill>
              </a:rPr>
              <a:t>Anreize für Besucher mit SBB, ZVV, VBZ</a:t>
            </a:r>
          </a:p>
          <a:p>
            <a:endParaRPr lang="de-CH" sz="2000" dirty="0"/>
          </a:p>
          <a:p>
            <a:r>
              <a:rPr lang="de-CH" sz="2000" b="1" dirty="0" err="1">
                <a:solidFill>
                  <a:srgbClr val="FFFF00"/>
                </a:solidFill>
              </a:rPr>
              <a:t>Gastro</a:t>
            </a:r>
            <a:r>
              <a:rPr lang="de-CH" sz="2000" b="1" dirty="0">
                <a:solidFill>
                  <a:srgbClr val="FFFF00"/>
                </a:solidFill>
              </a:rPr>
              <a:t>		</a:t>
            </a:r>
            <a:r>
              <a:rPr lang="de-CH" sz="2000" dirty="0">
                <a:solidFill>
                  <a:schemeClr val="bg1"/>
                </a:solidFill>
              </a:rPr>
              <a:t>Die Restaurantbetriebe des Zoo Zürich setzten vom  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Einkauf bis zur Verarbeitung auf ökologische und </a:t>
            </a:r>
          </a:p>
          <a:p>
            <a:r>
              <a:rPr lang="de-CH" sz="2000" dirty="0">
                <a:solidFill>
                  <a:schemeClr val="bg1"/>
                </a:solidFill>
              </a:rPr>
              <a:t>		soziale Nachhaltigkeit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15" y="2924944"/>
            <a:ext cx="5222500" cy="346867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E1303E1-58D4-5F48-A768-FB942131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</a:t>
            </a:r>
            <a:r>
              <a:rPr lang="de-CH" dirty="0"/>
              <a:t>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22EF91-F647-AF4F-AC05-479FEBCF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730" y="6371172"/>
            <a:ext cx="2133600" cy="365125"/>
          </a:xfrm>
        </p:spPr>
        <p:txBody>
          <a:bodyPr/>
          <a:lstStyle/>
          <a:p>
            <a:fld id="{E901C7F0-BE6C-D347-9C9B-9D56FCCACC7F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C0728-67DE-9F4F-AB29-9EE3020C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32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49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ussenanlage Australien im Zoo Züri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4" y="116632"/>
            <a:ext cx="840092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esenwaran im Zoo Züric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8424936" cy="30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3141143"/>
            <a:ext cx="91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Landschaftsarchitektur</a:t>
            </a:r>
            <a:r>
              <a:rPr lang="de-CH" sz="2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Design nach Thema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524A7E-52AB-E748-B6FE-A183F4C2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A417BA-7765-884E-A4CB-06B87D78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BBE9-4281-DA4C-A5F6-C1D3269101BC}" type="datetime1">
              <a:rPr lang="de-CH" smtClean="0"/>
              <a:t>19.11.21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2D03FA-3687-1647-8B90-1D644989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9980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anta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1" y="260648"/>
            <a:ext cx="860095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asoala Regenwald im Zoo Zür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2" y="3501008"/>
            <a:ext cx="8579668" cy="30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DAD60D5-EF33-5347-BDC2-81D19294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Bettina Aeschbach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C8F796-6004-6B4B-9C4F-A74089F7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B371-919B-4045-A6B0-621FA62A46A9}" type="datetime1">
              <a:rPr lang="de-CH" smtClean="0"/>
              <a:t>19.11.21</a:t>
            </a:fld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EACA8C-1423-8B42-8043-4FA9E8E0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3522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9B6448D-4E2B-5C49-8198-2A8AB1AEA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3791"/>
            <a:ext cx="8208912" cy="29552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CB1BE9-FB6F-E64F-B698-3959608E7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94" y="3553123"/>
            <a:ext cx="5640982" cy="316835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786484-1765-014C-8641-7A84DBC0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0352" y="6356351"/>
            <a:ext cx="1024830" cy="168993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BAC287-CDDE-D248-9D3A-A6C0F2CF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C51-2CC8-644F-A609-1CC1B1D04980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BE2751-1906-8D47-BED9-4422390A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440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88E324-2FFB-0040-A36D-98172FA9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0648"/>
            <a:ext cx="8686800" cy="584621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588762-CF11-C744-90DF-A3BD0B75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96721D-0175-1340-B73C-0715036B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EEB7-1883-F447-A920-A18218DAD396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D421DC-B5FD-4143-82C1-1B5E3232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4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0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8B02289-E034-6240-ACF3-015A7CEAD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04663"/>
            <a:ext cx="8100617" cy="5650181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F90360-3C15-B44C-8AA9-BE2271C7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FFB1C2-8B13-E24C-ABC9-A52B9B46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3DB4-F3D7-CE42-9F58-14F233D315B9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7275A4-CBC9-4F4B-AE1C-1F5E16C0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5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3AFE4D-4EBC-EA44-8F03-F500490B8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5EEE992-FA95-F246-932B-C310D28D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224736-5E23-0E4D-8F47-81717912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E2F4-4C18-DF4F-A7CE-C4A0ECEA7D6F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1DAFED-F4DE-A241-808D-274F5B01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6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1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BFCAA1-DAD2-D549-9D0E-AA3F271C8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70" y="332656"/>
            <a:ext cx="2880320" cy="29945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FE92DA-55AD-4749-AE26-E769767A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3662516" cy="22697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10A3DE-6509-0843-98E6-D94DAAC3E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454604" cy="275738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CABE05D-F931-B74E-B5BD-7235AFFF2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4054125" cy="258925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6DB16E-ABB8-B047-B600-F58F88C0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73CC8E-CC9E-8648-B352-3137AD50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9949-47E7-5C4B-BB6A-1FBBF541423D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92434A-8FFB-3848-88DB-7DC9D4B9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7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1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C2A391-A797-194A-9570-7CA89DFE7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7" y="414415"/>
            <a:ext cx="3671180" cy="24385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091BEC-DA89-1D4C-8E45-2A25248D4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068960"/>
            <a:ext cx="5004048" cy="33276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3F1F76-FFA6-B246-8A23-FD2A167E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47" y="188640"/>
            <a:ext cx="4219869" cy="280949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A778DC0-FAB5-0B45-A462-D71EADE0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CB1D1E-A75C-654F-8BF9-73878943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F120-68BE-7746-BD07-9B43956C9DB7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7A74B9-ED2D-D44A-ADF5-DFE54B4C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8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7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61" y="404663"/>
            <a:ext cx="7320302" cy="487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07000" y="5517232"/>
            <a:ext cx="838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rgbClr val="FFFF00"/>
                </a:solidFill>
              </a:rPr>
              <a:t>1935: Der Zoo Zürich veranstaltet Völkerschauen um seine Attraktivität zu steigern. Volksgruppen präsentiert Bräuche und Handwerkskunst.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81494-3A68-2348-8DC2-9CFED7D1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Bettina </a:t>
            </a:r>
            <a:r>
              <a:rPr lang="de-CH" dirty="0" err="1">
                <a:solidFill>
                  <a:schemeClr val="bg1"/>
                </a:solidFill>
              </a:rPr>
              <a:t>Aeschbach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622463-4D4A-CB40-A021-BDC21EDD1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444A3-7EA2-164D-BAE1-80E18E3ABF7B}" type="datetime1">
              <a:rPr lang="de-CH" smtClean="0">
                <a:solidFill>
                  <a:schemeClr val="bg1"/>
                </a:solidFill>
              </a:rPr>
              <a:t>19.11.21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908509-E5C2-A44F-9D15-F2BAC008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D8D7-264A-4575-AB67-9E9DB52C3870}" type="slidenum">
              <a:rPr lang="de-CH" smtClean="0">
                <a:solidFill>
                  <a:schemeClr val="bg1"/>
                </a:solidFill>
              </a:rPr>
              <a:t>9</a:t>
            </a:fld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5351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Macintosh PowerPoint</Application>
  <PresentationFormat>Bildschirmpräsentation (4:3)</PresentationFormat>
  <Paragraphs>172</Paragraphs>
  <Slides>35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8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Amanda</dc:creator>
  <cp:lastModifiedBy>Microsoft Office-Benutzer</cp:lastModifiedBy>
  <cp:revision>65</cp:revision>
  <dcterms:created xsi:type="dcterms:W3CDTF">2019-12-02T17:08:25Z</dcterms:created>
  <dcterms:modified xsi:type="dcterms:W3CDTF">2021-11-19T18:28:22Z</dcterms:modified>
</cp:coreProperties>
</file>