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3"/>
  </p:notesMasterIdLst>
  <p:sldIdLst>
    <p:sldId id="257" r:id="rId3"/>
    <p:sldId id="291" r:id="rId4"/>
    <p:sldId id="295" r:id="rId5"/>
    <p:sldId id="275" r:id="rId6"/>
    <p:sldId id="296" r:id="rId7"/>
    <p:sldId id="297" r:id="rId8"/>
    <p:sldId id="298" r:id="rId9"/>
    <p:sldId id="333" r:id="rId10"/>
    <p:sldId id="332" r:id="rId11"/>
    <p:sldId id="299" r:id="rId12"/>
    <p:sldId id="302" r:id="rId13"/>
    <p:sldId id="300" r:id="rId14"/>
    <p:sldId id="287" r:id="rId15"/>
    <p:sldId id="307" r:id="rId16"/>
    <p:sldId id="285" r:id="rId17"/>
    <p:sldId id="328" r:id="rId18"/>
    <p:sldId id="329" r:id="rId19"/>
    <p:sldId id="283" r:id="rId20"/>
    <p:sldId id="284" r:id="rId21"/>
    <p:sldId id="308" r:id="rId22"/>
    <p:sldId id="280" r:id="rId23"/>
    <p:sldId id="343" r:id="rId24"/>
    <p:sldId id="344" r:id="rId25"/>
    <p:sldId id="326" r:id="rId26"/>
    <p:sldId id="306" r:id="rId27"/>
    <p:sldId id="293" r:id="rId28"/>
    <p:sldId id="303" r:id="rId29"/>
    <p:sldId id="321" r:id="rId30"/>
    <p:sldId id="334" r:id="rId31"/>
    <p:sldId id="335" r:id="rId32"/>
    <p:sldId id="345" r:id="rId33"/>
    <p:sldId id="336" r:id="rId34"/>
    <p:sldId id="337" r:id="rId35"/>
    <p:sldId id="318" r:id="rId36"/>
    <p:sldId id="270" r:id="rId37"/>
    <p:sldId id="325" r:id="rId38"/>
    <p:sldId id="273" r:id="rId39"/>
    <p:sldId id="274" r:id="rId40"/>
    <p:sldId id="324" r:id="rId41"/>
    <p:sldId id="271" r:id="rId42"/>
    <p:sldId id="304" r:id="rId43"/>
    <p:sldId id="281" r:id="rId44"/>
    <p:sldId id="305" r:id="rId45"/>
    <p:sldId id="338" r:id="rId46"/>
    <p:sldId id="330" r:id="rId47"/>
    <p:sldId id="331" r:id="rId48"/>
    <p:sldId id="339" r:id="rId49"/>
    <p:sldId id="340" r:id="rId50"/>
    <p:sldId id="341" r:id="rId51"/>
    <p:sldId id="286" r:id="rId5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DFC38-1EE9-4892-8A25-48EE13C9394F}" type="datetimeFigureOut">
              <a:rPr lang="de-CH" smtClean="0"/>
              <a:pPr/>
              <a:t>04.12.2020</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EDCB7-53AB-4C39-87E0-E8DB11C08148}" type="slidenum">
              <a:rPr lang="de-CH" smtClean="0"/>
              <a:pPr/>
              <a:t>‹Nr.›</a:t>
            </a:fld>
            <a:endParaRPr lang="de-CH"/>
          </a:p>
        </p:txBody>
      </p:sp>
    </p:spTree>
    <p:extLst>
      <p:ext uri="{BB962C8B-B14F-4D97-AF65-F5344CB8AC3E}">
        <p14:creationId xmlns:p14="http://schemas.microsoft.com/office/powerpoint/2010/main" val="2585110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44EDCB7-53AB-4C39-87E0-E8DB11C08148}" type="slidenum">
              <a:rPr lang="de-CH" smtClean="0"/>
              <a:pPr/>
              <a:t>4</a:t>
            </a:fld>
            <a:endParaRPr lang="de-CH"/>
          </a:p>
        </p:txBody>
      </p:sp>
    </p:spTree>
    <p:extLst>
      <p:ext uri="{BB962C8B-B14F-4D97-AF65-F5344CB8AC3E}">
        <p14:creationId xmlns:p14="http://schemas.microsoft.com/office/powerpoint/2010/main" val="4200955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Spezialisierte Individuen, welche Arbeitsabläufe/Fütterungen durchschauen.</a:t>
            </a:r>
          </a:p>
        </p:txBody>
      </p:sp>
      <p:sp>
        <p:nvSpPr>
          <p:cNvPr id="4" name="Foliennummernplatzhalter 3"/>
          <p:cNvSpPr>
            <a:spLocks noGrp="1"/>
          </p:cNvSpPr>
          <p:nvPr>
            <p:ph type="sldNum" sz="quarter" idx="10"/>
          </p:nvPr>
        </p:nvSpPr>
        <p:spPr/>
        <p:txBody>
          <a:bodyPr/>
          <a:lstStyle/>
          <a:p>
            <a:fld id="{044EDCB7-53AB-4C39-87E0-E8DB11C08148}" type="slidenum">
              <a:rPr lang="de-CH" smtClean="0"/>
              <a:pPr/>
              <a:t>5</a:t>
            </a:fld>
            <a:endParaRPr lang="de-CH"/>
          </a:p>
        </p:txBody>
      </p:sp>
    </p:spTree>
    <p:extLst>
      <p:ext uri="{BB962C8B-B14F-4D97-AF65-F5344CB8AC3E}">
        <p14:creationId xmlns:p14="http://schemas.microsoft.com/office/powerpoint/2010/main" val="2242641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564391AB-F617-CD4E-A3EB-2DF8C3DE0DBB}" type="slidenum">
              <a:rPr lang="de-DE" smtClean="0"/>
              <a:pPr/>
              <a:t>35</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576000" y="1441466"/>
            <a:ext cx="7560000" cy="3536934"/>
          </a:xfrm>
          <a:prstGeom prst="rect">
            <a:avLst/>
          </a:prstGeom>
        </p:spPr>
        <p:txBody>
          <a:bodyPr lIns="0" tIns="0" rIns="0" bIns="0">
            <a:normAutofit/>
          </a:bodyPr>
          <a:lstStyle>
            <a:lvl1pPr marL="0" marR="0" indent="0" algn="l" defTabSz="457200" rtl="0" eaLnBrk="1" fontAlgn="auto" latinLnBrk="0" hangingPunct="1">
              <a:lnSpc>
                <a:spcPts val="3000"/>
              </a:lnSpc>
              <a:spcBef>
                <a:spcPts val="0"/>
              </a:spcBef>
              <a:spcAft>
                <a:spcPts val="0"/>
              </a:spcAft>
              <a:buClrTx/>
              <a:buSzTx/>
              <a:buFont typeface="Arial"/>
              <a:buNone/>
              <a:tabLst/>
              <a:defRPr sz="2000" b="0" i="0" baseline="0">
                <a:latin typeface="Arial"/>
                <a:cs typeface="Arial"/>
              </a:defRPr>
            </a:lvl1pPr>
          </a:lstStyle>
          <a:p>
            <a:pPr marL="0" indent="0">
              <a:lnSpc>
                <a:spcPts val="3000"/>
              </a:lnSpc>
              <a:spcBef>
                <a:spcPts val="0"/>
              </a:spcBef>
              <a:buNone/>
            </a:pPr>
            <a:r>
              <a:rPr lang="de-DE" sz="2000" b="0" i="0" dirty="0">
                <a:latin typeface="Arial"/>
                <a:cs typeface="Arial"/>
              </a:rPr>
              <a:t>Mastertext bearbeiten</a:t>
            </a:r>
          </a:p>
          <a:p>
            <a:pPr marL="0" indent="0">
              <a:lnSpc>
                <a:spcPts val="3000"/>
              </a:lnSpc>
              <a:spcBef>
                <a:spcPts val="0"/>
              </a:spcBef>
              <a:buNone/>
            </a:pPr>
            <a:r>
              <a:rPr lang="de-DE" sz="2000" b="0" i="0" dirty="0">
                <a:latin typeface="Arial"/>
                <a:cs typeface="Arial"/>
              </a:rPr>
              <a:t>Mastertext bearbeiten</a:t>
            </a:r>
            <a:endParaRPr lang="de-DE" sz="2000" dirty="0">
              <a:latin typeface="Futura Book"/>
              <a:cs typeface="Futura Book"/>
            </a:endParaRPr>
          </a:p>
          <a:p>
            <a:pPr marL="0" indent="0">
              <a:lnSpc>
                <a:spcPts val="3000"/>
              </a:lnSpc>
              <a:spcBef>
                <a:spcPts val="0"/>
              </a:spcBef>
              <a:buNone/>
            </a:pPr>
            <a:r>
              <a:rPr lang="de-DE" sz="2000" b="0" i="0" dirty="0">
                <a:latin typeface="Arial"/>
                <a:cs typeface="Arial"/>
              </a:rPr>
              <a:t>Mastertext bearbeiten</a:t>
            </a:r>
            <a:endParaRPr lang="de-DE" sz="2000" dirty="0">
              <a:latin typeface="Futura Book"/>
              <a:cs typeface="Futura Book"/>
            </a:endParaRPr>
          </a:p>
          <a:p>
            <a:pPr marL="0" indent="0">
              <a:lnSpc>
                <a:spcPts val="3000"/>
              </a:lnSpc>
              <a:spcBef>
                <a:spcPts val="0"/>
              </a:spcBef>
              <a:buNone/>
            </a:pPr>
            <a:r>
              <a:rPr lang="de-DE" sz="2000" b="0" i="0" dirty="0">
                <a:latin typeface="Arial"/>
                <a:cs typeface="Arial"/>
              </a:rPr>
              <a:t>Mastertext bearbeiten</a:t>
            </a:r>
            <a:endParaRPr lang="de-DE" sz="2000" dirty="0">
              <a:latin typeface="Futura Book"/>
              <a:cs typeface="Futura Book"/>
            </a:endParaRPr>
          </a:p>
          <a:p>
            <a:pPr marL="0" indent="0">
              <a:lnSpc>
                <a:spcPts val="3000"/>
              </a:lnSpc>
              <a:spcBef>
                <a:spcPts val="0"/>
              </a:spcBef>
              <a:buNone/>
            </a:pPr>
            <a:r>
              <a:rPr lang="de-DE" sz="2000" b="0" i="0" dirty="0">
                <a:latin typeface="Arial"/>
                <a:cs typeface="Arial"/>
              </a:rPr>
              <a:t>Mastertext bearbeiten</a:t>
            </a:r>
            <a:endParaRPr lang="de-DE" sz="2000" dirty="0">
              <a:latin typeface="Futura Book"/>
              <a:cs typeface="Futura Book"/>
            </a:endParaRPr>
          </a:p>
          <a:p>
            <a:pPr marL="0" indent="0">
              <a:lnSpc>
                <a:spcPts val="3000"/>
              </a:lnSpc>
              <a:spcBef>
                <a:spcPts val="0"/>
              </a:spcBef>
              <a:buNone/>
            </a:pPr>
            <a:r>
              <a:rPr lang="de-DE" sz="2000" b="0" i="0" dirty="0">
                <a:latin typeface="Arial"/>
                <a:cs typeface="Arial"/>
              </a:rPr>
              <a:t>Mastertext bearbeiten</a:t>
            </a:r>
            <a:endParaRPr lang="de-DE" sz="2000" dirty="0">
              <a:latin typeface="Futura Book"/>
              <a:cs typeface="Futura Book"/>
            </a:endParaRPr>
          </a:p>
          <a:p>
            <a:pPr marL="0" indent="0">
              <a:lnSpc>
                <a:spcPts val="3000"/>
              </a:lnSpc>
              <a:spcBef>
                <a:spcPts val="0"/>
              </a:spcBef>
              <a:buNone/>
            </a:pPr>
            <a:endParaRPr lang="de-DE" sz="2000" dirty="0">
              <a:latin typeface="Futura Book"/>
              <a:cs typeface="Futura Book"/>
            </a:endParaRPr>
          </a:p>
        </p:txBody>
      </p:sp>
      <p:pic>
        <p:nvPicPr>
          <p:cNvPr id="4" name="Bild 3" descr="logo_zoo.png"/>
          <p:cNvPicPr>
            <a:picLocks noChangeAspect="1"/>
          </p:cNvPicPr>
          <p:nvPr userDrawn="1"/>
        </p:nvPicPr>
        <p:blipFill>
          <a:blip r:embed="rId2" cstate="print"/>
          <a:stretch>
            <a:fillRect/>
          </a:stretch>
        </p:blipFill>
        <p:spPr>
          <a:xfrm>
            <a:off x="7533213" y="5977466"/>
            <a:ext cx="1357200" cy="618562"/>
          </a:xfrm>
          <a:prstGeom prst="rect">
            <a:avLst/>
          </a:prstGeom>
        </p:spPr>
      </p:pic>
      <p:pic>
        <p:nvPicPr>
          <p:cNvPr id="5" name="Picture 3"/>
          <p:cNvPicPr>
            <a:picLocks noChangeAspect="1" noChangeArrowheads="1"/>
          </p:cNvPicPr>
          <p:nvPr userDrawn="1"/>
        </p:nvPicPr>
        <p:blipFill>
          <a:blip r:embed="rId3" cstate="print"/>
          <a:srcRect r="1531"/>
          <a:stretch>
            <a:fillRect/>
          </a:stretch>
        </p:blipFill>
        <p:spPr bwMode="auto">
          <a:xfrm>
            <a:off x="0" y="1484784"/>
            <a:ext cx="9144000" cy="5218369"/>
          </a:xfrm>
          <a:prstGeom prst="rect">
            <a:avLst/>
          </a:prstGeom>
          <a:noFill/>
          <a:ln w="9525">
            <a:noFill/>
            <a:miter lim="800000"/>
            <a:headEnd/>
            <a:tailEnd/>
          </a:ln>
          <a:effectLst/>
        </p:spPr>
      </p:pic>
      <p:pic>
        <p:nvPicPr>
          <p:cNvPr id="6" name="Bild 5" descr="logo_zoo_pos.png"/>
          <p:cNvPicPr>
            <a:picLocks noChangeAspect="1"/>
          </p:cNvPicPr>
          <p:nvPr userDrawn="1"/>
        </p:nvPicPr>
        <p:blipFill>
          <a:blip r:embed="rId2" cstate="print"/>
          <a:stretch>
            <a:fillRect/>
          </a:stretch>
        </p:blipFill>
        <p:spPr>
          <a:xfrm>
            <a:off x="7596336" y="6021288"/>
            <a:ext cx="1288134" cy="5870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endParaRPr lang="de-CH"/>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fld id="{1F9E9F58-50AC-473A-AD3A-DF6CA80E7F82}" type="datetimeFigureOut">
              <a:rPr lang="de-CH" smtClean="0"/>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2153979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1F9E9F58-50AC-473A-AD3A-DF6CA80E7F82}" type="datetimeFigureOut">
              <a:rPr lang="de-CH" smtClean="0"/>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1155275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endParaRPr lang="de-CH"/>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1F9E9F58-50AC-473A-AD3A-DF6CA80E7F82}" type="datetimeFigureOut">
              <a:rPr lang="de-CH" smtClean="0"/>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3516769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2865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1F9E9F58-50AC-473A-AD3A-DF6CA80E7F82}" type="datetimeFigureOut">
              <a:rPr lang="de-CH" smtClean="0"/>
              <a:t>04.12.2020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1145743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de-CH"/>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1F9E9F58-50AC-473A-AD3A-DF6CA80E7F82}" type="datetimeFigureOut">
              <a:rPr lang="de-CH" smtClean="0"/>
              <a:t>04.12.2020</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55545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1F9E9F58-50AC-473A-AD3A-DF6CA80E7F82}" type="datetimeFigureOut">
              <a:rPr lang="de-CH" smtClean="0"/>
              <a:t>04.12.2020</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15053624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F9E9F58-50AC-473A-AD3A-DF6CA80E7F82}" type="datetimeFigureOut">
              <a:rPr lang="de-CH" smtClean="0"/>
              <a:t>04.12.2020</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326673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F9E9F58-50AC-473A-AD3A-DF6CA80E7F82}" type="datetimeFigureOut">
              <a:rPr lang="de-CH" smtClean="0"/>
              <a:t>04.12.2020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2866366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endParaRPr lang="de-CH"/>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1F9E9F58-50AC-473A-AD3A-DF6CA80E7F82}" type="datetimeFigureOut">
              <a:rPr lang="de-CH" smtClean="0"/>
              <a:t>04.12.2020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2324813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1F9E9F58-50AC-473A-AD3A-DF6CA80E7F82}" type="datetimeFigureOut">
              <a:rPr lang="de-CH" smtClean="0"/>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1854277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fld id="{1F9E9F58-50AC-473A-AD3A-DF6CA80E7F82}" type="datetimeFigureOut">
              <a:rPr lang="de-CH" smtClean="0"/>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C6EB874C-46E8-4ADF-9824-9BF3E1822E6F}" type="slidenum">
              <a:rPr lang="de-CH" smtClean="0"/>
              <a:t>‹Nr.›</a:t>
            </a:fld>
            <a:endParaRPr lang="de-CH"/>
          </a:p>
        </p:txBody>
      </p:sp>
    </p:spTree>
    <p:extLst>
      <p:ext uri="{BB962C8B-B14F-4D97-AF65-F5344CB8AC3E}">
        <p14:creationId xmlns:p14="http://schemas.microsoft.com/office/powerpoint/2010/main" val="2875442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8" name="Fußzeilenplatzhalter 7"/>
          <p:cNvSpPr>
            <a:spLocks noGrp="1"/>
          </p:cNvSpPr>
          <p:nvPr>
            <p:ph type="ftr" sz="quarter" idx="11"/>
          </p:nvPr>
        </p:nvSpPr>
        <p:spPr/>
        <p:txBody>
          <a:bodyPr/>
          <a:lstStyle/>
          <a:p>
            <a:endParaRPr lang="de-CH"/>
          </a:p>
        </p:txBody>
      </p:sp>
      <p:sp>
        <p:nvSpPr>
          <p:cNvPr id="9" name="Foliennummernplatzhalter 8"/>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4" name="Fußzeilenplatzhalter 3"/>
          <p:cNvSpPr>
            <a:spLocks noGrp="1"/>
          </p:cNvSpPr>
          <p:nvPr>
            <p:ph type="ftr" sz="quarter" idx="11"/>
          </p:nvPr>
        </p:nvSpPr>
        <p:spPr/>
        <p:txBody>
          <a:bodyPr/>
          <a:lstStyle/>
          <a:p>
            <a:endParaRPr lang="de-CH"/>
          </a:p>
        </p:txBody>
      </p:sp>
      <p:sp>
        <p:nvSpPr>
          <p:cNvPr id="5" name="Foliennummernplatzhalter 4"/>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3" name="Fußzeilenplatzhalter 2"/>
          <p:cNvSpPr>
            <a:spLocks noGrp="1"/>
          </p:cNvSpPr>
          <p:nvPr>
            <p:ph type="ftr" sz="quarter" idx="11"/>
          </p:nvPr>
        </p:nvSpPr>
        <p:spPr/>
        <p:txBody>
          <a:bodyPr/>
          <a:lstStyle/>
          <a:p>
            <a:endParaRPr lang="de-CH"/>
          </a:p>
        </p:txBody>
      </p:sp>
      <p:sp>
        <p:nvSpPr>
          <p:cNvPr id="4" name="Foliennummernplatzhalter 3"/>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fld id="{E196BC83-6B98-453B-AE2D-F41F3A9CA8D1}" type="datetimeFigureOut">
              <a:rPr lang="de-CH" smtClean="0"/>
              <a:pPr/>
              <a:t>04.12.2020</a:t>
            </a:fld>
            <a:endParaRPr lang="de-CH"/>
          </a:p>
        </p:txBody>
      </p:sp>
      <p:sp>
        <p:nvSpPr>
          <p:cNvPr id="6" name="Fußzeilenplatzhalter 5"/>
          <p:cNvSpPr>
            <a:spLocks noGrp="1"/>
          </p:cNvSpPr>
          <p:nvPr>
            <p:ph type="ftr" sz="quarter" idx="11"/>
          </p:nvPr>
        </p:nvSpPr>
        <p:spPr/>
        <p:txBody>
          <a:bodyPr/>
          <a:lstStyle/>
          <a:p>
            <a:endParaRPr lang="de-CH"/>
          </a:p>
        </p:txBody>
      </p:sp>
      <p:sp>
        <p:nvSpPr>
          <p:cNvPr id="7" name="Foliennummernplatzhalter 6"/>
          <p:cNvSpPr>
            <a:spLocks noGrp="1"/>
          </p:cNvSpPr>
          <p:nvPr>
            <p:ph type="sldNum" sz="quarter" idx="12"/>
          </p:nvPr>
        </p:nvSpPr>
        <p:spPr/>
        <p:txBody>
          <a:bodyPr/>
          <a:lstStyle/>
          <a:p>
            <a:fld id="{585E6DB5-DC37-42A5-8977-0709F1A6278F}"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6BC83-6B98-453B-AE2D-F41F3A9CA8D1}" type="datetimeFigureOut">
              <a:rPr lang="de-CH" smtClean="0"/>
              <a:pPr/>
              <a:t>04.12.2020</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5E6DB5-DC37-42A5-8977-0709F1A6278F}"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E9F58-50AC-473A-AD3A-DF6CA80E7F82}" type="datetimeFigureOut">
              <a:rPr lang="de-CH" smtClean="0"/>
              <a:t>04.12.2020</a:t>
            </a:fld>
            <a:endParaRPr lang="de-CH"/>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B874C-46E8-4ADF-9824-9BF3E1822E6F}" type="slidenum">
              <a:rPr lang="de-CH" smtClean="0"/>
              <a:t>‹Nr.›</a:t>
            </a:fld>
            <a:endParaRPr lang="de-CH"/>
          </a:p>
        </p:txBody>
      </p:sp>
    </p:spTree>
    <p:extLst>
      <p:ext uri="{BB962C8B-B14F-4D97-AF65-F5344CB8AC3E}">
        <p14:creationId xmlns:p14="http://schemas.microsoft.com/office/powerpoint/2010/main" val="2487934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h/url?sa=i&amp;rct=j&amp;q=&amp;esrc=s&amp;source=images&amp;cd=&amp;cad=rja&amp;uact=8&amp;ved=0ahUKEwjZ_vb8pavJAhVHLg8KHa3MCEIQjRwIBw&amp;url=http://stgallen.stadtwildtiere.ch/tiere/hausspitzmaus&amp;psig=AFQjCNF1mah9Vt0YjOcA6_dLVfQEQ1IVkw&amp;ust=1448531135429939"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h/url?sa=i&amp;rct=j&amp;q=&amp;esrc=s&amp;source=images&amp;cd=&amp;cad=rja&amp;uact=8&amp;ved=0ahUKEwjAiNPShbDJAhUBXQ8KHSeyCsgQjRwIBw&amp;url=https://commons.wikimedia.org/wiki/File:Ectobius_vittiventris_003.jpg&amp;bvm=bv.108194040,d.ZWU&amp;psig=AFQjCNGdiTX2YYIUMbqM5pfPDZxpqkTWOQ&amp;ust=1448694417575303"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19.jpe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h/url?sa=i&amp;rct=j&amp;q=&amp;esrc=s&amp;source=images&amp;cd=&amp;cad=rja&amp;uact=8&amp;ved=0ahUKEwiW4un2o7nQAhUD1RQKHaoFCtMQjRwIBw&amp;url=http://www.huehner-info.de/forum/archive/index.php/t-92269.html&amp;psig=AFQjCNHr_u9SnsUCNmDIYV8w9exmJHSa2A&amp;ust=1479798132986040"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h/url?sa=i&amp;rct=j&amp;q=&amp;esrc=s&amp;source=images&amp;cd=&amp;cad=rja&amp;uact=8&amp;ved=0ahUKEwitzN6DprnQAhXDxRQKHdNuCdIQjRwIBw&amp;url=http://www.einebinsenweisheit.com/p-marderfalle.html&amp;bvm=bv.139250283,d.d24&amp;psig=AFQjCNEvEJPcnKpJtB9X9ECt_0Uo2Enm0g&amp;ust=1479798589236319" TargetMode="External"/><Relationship Id="rId1" Type="http://schemas.openxmlformats.org/officeDocument/2006/relationships/slideLayout" Target="../slideLayouts/slideLayout12.xml"/><Relationship Id="rId5" Type="http://schemas.openxmlformats.org/officeDocument/2006/relationships/image" Target="../media/image36.jpeg"/><Relationship Id="rId4" Type="http://schemas.openxmlformats.org/officeDocument/2006/relationships/hyperlink" Target="http://www.google.ch/url?sa=i&amp;rct=j&amp;q=&amp;esrc=s&amp;source=images&amp;cd=&amp;cad=rja&amp;uact=8&amp;ved=0ahUKEwiqq5SPprnQAhXMQBQKHdktCdIQjRwIBw&amp;url=http://www.einebinsenweisheit.com/p-marderfalle.html&amp;bvm=bv.139250283,d.d24&amp;psig=AFQjCNEvEJPcnKpJtB9X9ECt_0Uo2Enm0g&amp;ust=1479798589236319"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r="1531"/>
          <a:stretch>
            <a:fillRect/>
          </a:stretch>
        </p:blipFill>
        <p:spPr bwMode="auto">
          <a:xfrm>
            <a:off x="0" y="1484784"/>
            <a:ext cx="9144000" cy="5218369"/>
          </a:xfrm>
          <a:prstGeom prst="rect">
            <a:avLst/>
          </a:prstGeom>
          <a:noFill/>
          <a:ln w="9525">
            <a:noFill/>
            <a:miter lim="800000"/>
            <a:headEnd/>
            <a:tailEnd/>
          </a:ln>
          <a:effectLst/>
        </p:spPr>
      </p:pic>
      <p:sp>
        <p:nvSpPr>
          <p:cNvPr id="2" name="Titel 1"/>
          <p:cNvSpPr>
            <a:spLocks noGrp="1"/>
          </p:cNvSpPr>
          <p:nvPr>
            <p:ph type="title"/>
          </p:nvPr>
        </p:nvSpPr>
        <p:spPr>
          <a:xfrm>
            <a:off x="539552" y="260648"/>
            <a:ext cx="8229600" cy="1152128"/>
          </a:xfrm>
        </p:spPr>
        <p:txBody>
          <a:bodyPr>
            <a:noAutofit/>
          </a:bodyPr>
          <a:lstStyle/>
          <a:p>
            <a:r>
              <a:rPr lang="de-CH" sz="4000" dirty="0">
                <a:latin typeface="Arial Bold"/>
              </a:rPr>
              <a:t>Schädlingsbekämpfung – </a:t>
            </a:r>
            <a:br>
              <a:rPr lang="de-CH" sz="4000" dirty="0">
                <a:latin typeface="Arial Bold"/>
              </a:rPr>
            </a:br>
            <a:r>
              <a:rPr lang="de-CH" sz="4000" dirty="0">
                <a:latin typeface="Arial Bold"/>
              </a:rPr>
              <a:t>a </a:t>
            </a:r>
            <a:r>
              <a:rPr lang="de-CH" sz="4000" dirty="0" err="1">
                <a:latin typeface="Arial Bold"/>
              </a:rPr>
              <a:t>never</a:t>
            </a:r>
            <a:r>
              <a:rPr lang="de-CH" sz="4000" dirty="0">
                <a:latin typeface="Arial Bold"/>
              </a:rPr>
              <a:t> </a:t>
            </a:r>
            <a:r>
              <a:rPr lang="de-CH" sz="4000" dirty="0" err="1">
                <a:latin typeface="Arial Bold"/>
              </a:rPr>
              <a:t>ending</a:t>
            </a:r>
            <a:r>
              <a:rPr lang="de-CH" sz="4000" dirty="0">
                <a:latin typeface="Arial Bold"/>
              </a:rPr>
              <a:t> story</a:t>
            </a:r>
          </a:p>
        </p:txBody>
      </p:sp>
      <p:sp>
        <p:nvSpPr>
          <p:cNvPr id="7" name="Rechteck 6"/>
          <p:cNvSpPr/>
          <p:nvPr/>
        </p:nvSpPr>
        <p:spPr>
          <a:xfrm>
            <a:off x="0" y="0"/>
            <a:ext cx="288000" cy="993600"/>
          </a:xfrm>
          <a:prstGeom prst="rect">
            <a:avLst/>
          </a:prstGeom>
          <a:solidFill>
            <a:srgbClr val="CD0921"/>
          </a:solidFill>
          <a:ln>
            <a:solidFill>
              <a:srgbClr val="CD0921"/>
            </a:solidFill>
          </a:ln>
          <a:effectLst/>
        </p:spPr>
        <p:style>
          <a:lnRef idx="1">
            <a:schemeClr val="accent1"/>
          </a:lnRef>
          <a:fillRef idx="3">
            <a:schemeClr val="accent1"/>
          </a:fillRef>
          <a:effectRef idx="2">
            <a:schemeClr val="accent1"/>
          </a:effectRef>
          <a:fontRef idx="minor">
            <a:schemeClr val="lt1"/>
          </a:fontRef>
        </p:style>
      </p:sp>
      <p:pic>
        <p:nvPicPr>
          <p:cNvPr id="9" name="Bild 5" descr="logo_zoo_pos.png"/>
          <p:cNvPicPr>
            <a:picLocks noGrp="1" noChangeAspect="1"/>
          </p:cNvPicPr>
          <p:nvPr>
            <p:ph idx="1"/>
          </p:nvPr>
        </p:nvPicPr>
        <p:blipFill>
          <a:blip r:embed="rId3" cstate="print"/>
          <a:stretch>
            <a:fillRect/>
          </a:stretch>
        </p:blipFill>
        <p:spPr>
          <a:xfrm>
            <a:off x="7596336" y="6021288"/>
            <a:ext cx="1288134" cy="587085"/>
          </a:xfrm>
          <a:prstGeom prst="rect">
            <a:avLst/>
          </a:prstGeom>
        </p:spPr>
      </p:pic>
      <p:sp>
        <p:nvSpPr>
          <p:cNvPr id="11" name="Textfeld 10"/>
          <p:cNvSpPr txBox="1"/>
          <p:nvPr/>
        </p:nvSpPr>
        <p:spPr>
          <a:xfrm>
            <a:off x="683568" y="6165304"/>
            <a:ext cx="2808312" cy="369332"/>
          </a:xfrm>
          <a:prstGeom prst="rect">
            <a:avLst/>
          </a:prstGeom>
          <a:noFill/>
        </p:spPr>
        <p:txBody>
          <a:bodyPr wrap="square" rtlCol="0">
            <a:spAutoFit/>
          </a:bodyPr>
          <a:lstStyle/>
          <a:p>
            <a:r>
              <a:rPr lang="de-CH" dirty="0"/>
              <a:t>Basil von Ah, Zoo Zürich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916832"/>
            <a:ext cx="7560000" cy="3061568"/>
          </a:xfrm>
        </p:spPr>
        <p:txBody>
          <a:bodyPr>
            <a:normAutofit/>
          </a:bodyPr>
          <a:lstStyle/>
          <a:p>
            <a:r>
              <a:rPr lang="de-CH" sz="2800" b="1" dirty="0"/>
              <a:t>Schäden an Gebäuden</a:t>
            </a:r>
          </a:p>
          <a:p>
            <a:endParaRPr lang="de-CH" sz="2800" dirty="0"/>
          </a:p>
          <a:p>
            <a:r>
              <a:rPr lang="de-CH" sz="2800" u="sng" dirty="0"/>
              <a:t>Mäuse</a:t>
            </a:r>
            <a:r>
              <a:rPr lang="de-CH" sz="2800" dirty="0"/>
              <a:t>: </a:t>
            </a:r>
            <a:endParaRPr lang="de-CH" sz="2800" dirty="0" smtClean="0"/>
          </a:p>
          <a:p>
            <a:endParaRPr lang="de-CH" sz="2800" dirty="0"/>
          </a:p>
          <a:p>
            <a:r>
              <a:rPr lang="de-CH" sz="2800" dirty="0" smtClean="0"/>
              <a:t>Elektrische </a:t>
            </a:r>
            <a:r>
              <a:rPr lang="de-CH" sz="2800" dirty="0"/>
              <a:t>Leitungen (Brand Gefahr), </a:t>
            </a:r>
            <a:endParaRPr lang="de-CH" sz="2800" dirty="0" smtClean="0"/>
          </a:p>
          <a:p>
            <a:endParaRPr lang="de-CH" sz="2800" dirty="0"/>
          </a:p>
          <a:p>
            <a:r>
              <a:rPr lang="de-CH" sz="2800" dirty="0" smtClean="0"/>
              <a:t>Isolationen</a:t>
            </a:r>
            <a:endParaRPr lang="de-CH" sz="2800" dirty="0"/>
          </a:p>
        </p:txBody>
      </p:sp>
      <p:sp>
        <p:nvSpPr>
          <p:cNvPr id="3" name="Textfeld 2"/>
          <p:cNvSpPr txBox="1"/>
          <p:nvPr/>
        </p:nvSpPr>
        <p:spPr>
          <a:xfrm>
            <a:off x="395536" y="620688"/>
            <a:ext cx="7632848" cy="769441"/>
          </a:xfrm>
          <a:prstGeom prst="rect">
            <a:avLst/>
          </a:prstGeom>
          <a:noFill/>
        </p:spPr>
        <p:txBody>
          <a:bodyPr wrap="square" rtlCol="0">
            <a:spAutoFit/>
          </a:bodyPr>
          <a:lstStyle/>
          <a:p>
            <a:r>
              <a:rPr lang="de-CH" sz="4400" b="1" dirty="0">
                <a:latin typeface="Arial Bold"/>
              </a:rPr>
              <a:t>„Schädlinge“ im Zoo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988840"/>
            <a:ext cx="7560000" cy="4104456"/>
          </a:xfrm>
        </p:spPr>
        <p:txBody>
          <a:bodyPr>
            <a:normAutofit/>
          </a:bodyPr>
          <a:lstStyle/>
          <a:p>
            <a:r>
              <a:rPr lang="de-CH" sz="2800" dirty="0"/>
              <a:t>Konzentriertes, permanentes Nahrungsangebot</a:t>
            </a:r>
          </a:p>
          <a:p>
            <a:pPr>
              <a:lnSpc>
                <a:spcPct val="100000"/>
              </a:lnSpc>
              <a:spcBef>
                <a:spcPts val="1200"/>
              </a:spcBef>
            </a:pPr>
            <a:r>
              <a:rPr lang="de-CH" sz="2800" dirty="0"/>
              <a:t>Verschiedene und sehr gute Habitate (Gebäude, offene Habitate, geschlossene Ökosysteme, feucht-warme Habitate)</a:t>
            </a:r>
          </a:p>
          <a:p>
            <a:pPr>
              <a:lnSpc>
                <a:spcPct val="100000"/>
              </a:lnSpc>
              <a:spcBef>
                <a:spcPts val="1200"/>
              </a:spcBef>
            </a:pPr>
            <a:r>
              <a:rPr lang="de-CH" sz="2800" dirty="0"/>
              <a:t>Reduzierter Räuberdruck</a:t>
            </a:r>
          </a:p>
          <a:p>
            <a:endParaRPr lang="de-CH" sz="2800" dirty="0"/>
          </a:p>
        </p:txBody>
      </p:sp>
      <p:sp>
        <p:nvSpPr>
          <p:cNvPr id="3" name="Textfeld 2"/>
          <p:cNvSpPr txBox="1"/>
          <p:nvPr/>
        </p:nvSpPr>
        <p:spPr>
          <a:xfrm>
            <a:off x="539552" y="404664"/>
            <a:ext cx="7560840" cy="1323439"/>
          </a:xfrm>
          <a:prstGeom prst="rect">
            <a:avLst/>
          </a:prstGeom>
          <a:noFill/>
        </p:spPr>
        <p:txBody>
          <a:bodyPr wrap="square" rtlCol="0">
            <a:spAutoFit/>
          </a:bodyPr>
          <a:lstStyle/>
          <a:p>
            <a:pPr algn="ctr"/>
            <a:r>
              <a:rPr lang="de-CH" sz="4000" b="1" dirty="0">
                <a:latin typeface="Arial Bold"/>
              </a:rPr>
              <a:t>Für „Schädlinge“ vorteilhafte Bedingungen im Zoo</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844824"/>
            <a:ext cx="7560000" cy="4248472"/>
          </a:xfrm>
        </p:spPr>
        <p:txBody>
          <a:bodyPr>
            <a:normAutofit/>
          </a:bodyPr>
          <a:lstStyle/>
          <a:p>
            <a:pPr>
              <a:lnSpc>
                <a:spcPct val="100000"/>
              </a:lnSpc>
              <a:spcAft>
                <a:spcPts val="1200"/>
              </a:spcAft>
            </a:pPr>
            <a:r>
              <a:rPr lang="de-CH" sz="2800" dirty="0"/>
              <a:t>Hohe Vermehrungsrate</a:t>
            </a:r>
          </a:p>
          <a:p>
            <a:pPr>
              <a:lnSpc>
                <a:spcPct val="100000"/>
              </a:lnSpc>
              <a:spcAft>
                <a:spcPts val="1200"/>
              </a:spcAft>
            </a:pPr>
            <a:r>
              <a:rPr lang="de-CH" sz="2800" dirty="0" smtClean="0"/>
              <a:t>Parthenogenetische (eingeschlechtliche Fortpflanzung) </a:t>
            </a:r>
            <a:r>
              <a:rPr lang="de-CH" sz="2800" dirty="0"/>
              <a:t>Fortpflanzung (Blattläuse)</a:t>
            </a:r>
          </a:p>
          <a:p>
            <a:pPr>
              <a:lnSpc>
                <a:spcPct val="100000"/>
              </a:lnSpc>
              <a:spcAft>
                <a:spcPts val="1200"/>
              </a:spcAft>
            </a:pPr>
            <a:r>
              <a:rPr lang="de-CH" sz="2800" dirty="0"/>
              <a:t>Grosse Dichtetoleranz</a:t>
            </a:r>
          </a:p>
          <a:p>
            <a:pPr>
              <a:lnSpc>
                <a:spcPct val="100000"/>
              </a:lnSpc>
              <a:spcAft>
                <a:spcPts val="1200"/>
              </a:spcAft>
            </a:pPr>
            <a:r>
              <a:rPr lang="de-CH" sz="2800" dirty="0"/>
              <a:t>Nächtliche Aktivität</a:t>
            </a:r>
          </a:p>
          <a:p>
            <a:pPr>
              <a:lnSpc>
                <a:spcPct val="100000"/>
              </a:lnSpc>
              <a:spcAft>
                <a:spcPts val="1200"/>
              </a:spcAft>
            </a:pPr>
            <a:r>
              <a:rPr lang="de-CH" sz="2800" dirty="0"/>
              <a:t>Spezifische Anpassungen (</a:t>
            </a:r>
            <a:r>
              <a:rPr lang="de-CH" sz="2800" dirty="0" err="1"/>
              <a:t>Kommensalismus</a:t>
            </a:r>
            <a:r>
              <a:rPr lang="de-CH" sz="2800" dirty="0"/>
              <a:t>)</a:t>
            </a:r>
          </a:p>
          <a:p>
            <a:pPr>
              <a:lnSpc>
                <a:spcPct val="100000"/>
              </a:lnSpc>
              <a:spcAft>
                <a:spcPts val="1200"/>
              </a:spcAft>
            </a:pPr>
            <a:r>
              <a:rPr lang="de-CH" sz="2800" dirty="0"/>
              <a:t>Hohe Anpassungsfähigkeit</a:t>
            </a:r>
          </a:p>
        </p:txBody>
      </p:sp>
      <p:sp>
        <p:nvSpPr>
          <p:cNvPr id="3" name="Textfeld 2"/>
          <p:cNvSpPr txBox="1"/>
          <p:nvPr/>
        </p:nvSpPr>
        <p:spPr>
          <a:xfrm>
            <a:off x="467544" y="332656"/>
            <a:ext cx="8208912" cy="1323439"/>
          </a:xfrm>
          <a:prstGeom prst="rect">
            <a:avLst/>
          </a:prstGeom>
          <a:noFill/>
        </p:spPr>
        <p:txBody>
          <a:bodyPr wrap="square" rtlCol="0">
            <a:spAutoFit/>
          </a:bodyPr>
          <a:lstStyle/>
          <a:p>
            <a:pPr algn="ctr"/>
            <a:r>
              <a:rPr lang="de-CH" sz="4000" b="1" dirty="0">
                <a:latin typeface="Arial Bold"/>
              </a:rPr>
              <a:t>Vorteilhafte biologische </a:t>
            </a:r>
            <a:r>
              <a:rPr lang="de-CH" sz="4000" b="1" dirty="0" err="1">
                <a:latin typeface="Arial Bold"/>
              </a:rPr>
              <a:t>Eigen-schaften</a:t>
            </a:r>
            <a:r>
              <a:rPr lang="de-CH" sz="4000" b="1" dirty="0">
                <a:latin typeface="Arial Bold"/>
              </a:rPr>
              <a:t> eines „Schädlings“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idx="4294967295"/>
          </p:nvPr>
        </p:nvSpPr>
        <p:spPr>
          <a:xfrm>
            <a:off x="395537" y="228600"/>
            <a:ext cx="6640264" cy="846138"/>
          </a:xfrm>
        </p:spPr>
        <p:txBody>
          <a:bodyPr/>
          <a:lstStyle/>
          <a:p>
            <a:pPr algn="l"/>
            <a:r>
              <a:rPr lang="de-CH" b="1" dirty="0"/>
              <a:t>Beispiel Hausmaus</a:t>
            </a:r>
          </a:p>
        </p:txBody>
      </p:sp>
      <p:pic>
        <p:nvPicPr>
          <p:cNvPr id="36866" name="Picture 2" descr="C:\Users\rzi\AppData\Local\Microsoft\Windows\Temporary Internet Files\Content.IE5\BEDLZGEX\image_214[1].jpg"/>
          <p:cNvPicPr>
            <a:picLocks noChangeAspect="1" noChangeArrowheads="1"/>
          </p:cNvPicPr>
          <p:nvPr/>
        </p:nvPicPr>
        <p:blipFill>
          <a:blip r:embed="rId2" cstate="print"/>
          <a:srcRect/>
          <a:stretch>
            <a:fillRect/>
          </a:stretch>
        </p:blipFill>
        <p:spPr bwMode="auto">
          <a:xfrm>
            <a:off x="467543" y="1312640"/>
            <a:ext cx="8154361" cy="4204592"/>
          </a:xfrm>
          <a:prstGeom prst="rect">
            <a:avLst/>
          </a:prstGeom>
          <a:noFill/>
        </p:spPr>
      </p:pic>
      <p:sp>
        <p:nvSpPr>
          <p:cNvPr id="5" name="Textfeld 4"/>
          <p:cNvSpPr txBox="1"/>
          <p:nvPr/>
        </p:nvSpPr>
        <p:spPr>
          <a:xfrm>
            <a:off x="611560" y="5517232"/>
            <a:ext cx="4896544" cy="369332"/>
          </a:xfrm>
          <a:prstGeom prst="rect">
            <a:avLst/>
          </a:prstGeom>
          <a:noFill/>
        </p:spPr>
        <p:txBody>
          <a:bodyPr wrap="square" rtlCol="0">
            <a:spAutoFit/>
          </a:bodyPr>
          <a:lstStyle/>
          <a:p>
            <a:r>
              <a:rPr lang="de-CH" dirty="0"/>
              <a:t>Hausmaus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700808"/>
            <a:ext cx="8100456" cy="4104456"/>
          </a:xfrm>
        </p:spPr>
        <p:txBody>
          <a:bodyPr>
            <a:normAutofit/>
          </a:bodyPr>
          <a:lstStyle/>
          <a:p>
            <a:r>
              <a:rPr lang="de-CH" sz="2400" dirty="0"/>
              <a:t>Ursprünglich in Steppen und Halbwüsten, mit Aufkommen des Getreideanbaus enge Bindung an Menschen (Vorräte!). Heute Kosmopolit</a:t>
            </a:r>
          </a:p>
          <a:p>
            <a:pPr>
              <a:spcBef>
                <a:spcPts val="1200"/>
              </a:spcBef>
            </a:pPr>
            <a:r>
              <a:rPr lang="de-CH" sz="2400" dirty="0"/>
              <a:t>Fortpflanzung ganzjährig</a:t>
            </a:r>
          </a:p>
          <a:p>
            <a:r>
              <a:rPr lang="de-CH" sz="2400" dirty="0"/>
              <a:t>Tragzeit 19-21 Tage</a:t>
            </a:r>
          </a:p>
          <a:p>
            <a:r>
              <a:rPr lang="de-CH" sz="2400" dirty="0"/>
              <a:t>Wurfgrösse 1-12, im Mittel 5-6 (Labormäuse: bis 19-21!)</a:t>
            </a:r>
          </a:p>
          <a:p>
            <a:r>
              <a:rPr lang="de-CH" sz="2400" dirty="0"/>
              <a:t>Geschlechtsreife mit 35-40 Tagen</a:t>
            </a:r>
          </a:p>
          <a:p>
            <a:r>
              <a:rPr lang="de-CH" sz="2400" dirty="0"/>
              <a:t>Bis zu 10 Würfe pro Jahr</a:t>
            </a:r>
          </a:p>
          <a:p>
            <a:r>
              <a:rPr lang="de-CH" sz="2400" dirty="0"/>
              <a:t>Lebenserwartung im Mittel 3 Monate, max. 20 Monate</a:t>
            </a:r>
          </a:p>
        </p:txBody>
      </p:sp>
      <p:sp>
        <p:nvSpPr>
          <p:cNvPr id="3" name="Textfeld 2"/>
          <p:cNvSpPr txBox="1"/>
          <p:nvPr/>
        </p:nvSpPr>
        <p:spPr>
          <a:xfrm>
            <a:off x="539552" y="620688"/>
            <a:ext cx="5472608" cy="769441"/>
          </a:xfrm>
          <a:prstGeom prst="rect">
            <a:avLst/>
          </a:prstGeom>
          <a:noFill/>
        </p:spPr>
        <p:txBody>
          <a:bodyPr wrap="square" rtlCol="0">
            <a:spAutoFit/>
          </a:bodyPr>
          <a:lstStyle/>
          <a:p>
            <a:r>
              <a:rPr lang="de-CH" sz="4400" b="1" dirty="0">
                <a:latin typeface="Arial Bold"/>
              </a:rPr>
              <a:t>Hausmaus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idx="4294967295"/>
          </p:nvPr>
        </p:nvSpPr>
        <p:spPr>
          <a:xfrm>
            <a:off x="575999" y="228604"/>
            <a:ext cx="6459801" cy="846663"/>
          </a:xfrm>
        </p:spPr>
        <p:txBody>
          <a:bodyPr/>
          <a:lstStyle/>
          <a:p>
            <a:endParaRPr lang="de-CH"/>
          </a:p>
        </p:txBody>
      </p:sp>
      <p:pic>
        <p:nvPicPr>
          <p:cNvPr id="34818" name="Picture 2" descr="C:\Users\rzi\AppData\Local\Microsoft\Windows\Temporary Internet Files\Content.IE5\UZ6UGNJL\Mouse_litter[1].jpg"/>
          <p:cNvPicPr>
            <a:picLocks noChangeAspect="1" noChangeArrowheads="1"/>
          </p:cNvPicPr>
          <p:nvPr/>
        </p:nvPicPr>
        <p:blipFill>
          <a:blip r:embed="rId2" cstate="print"/>
          <a:srcRect/>
          <a:stretch>
            <a:fillRect/>
          </a:stretch>
        </p:blipFill>
        <p:spPr bwMode="auto">
          <a:xfrm>
            <a:off x="251520" y="116632"/>
            <a:ext cx="8604448" cy="582521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441466"/>
            <a:ext cx="6732304" cy="3536934"/>
          </a:xfrm>
        </p:spPr>
        <p:txBody>
          <a:bodyPr/>
          <a:lstStyle/>
          <a:p>
            <a:endParaRPr lang="de-CH" dirty="0"/>
          </a:p>
        </p:txBody>
      </p:sp>
      <p:pic>
        <p:nvPicPr>
          <p:cNvPr id="1026" name="Picture 2"/>
          <p:cNvPicPr>
            <a:picLocks noChangeAspect="1" noChangeArrowheads="1"/>
          </p:cNvPicPr>
          <p:nvPr/>
        </p:nvPicPr>
        <p:blipFill>
          <a:blip r:embed="rId2" cstate="print"/>
          <a:srcRect/>
          <a:stretch>
            <a:fillRect/>
          </a:stretch>
        </p:blipFill>
        <p:spPr bwMode="auto">
          <a:xfrm>
            <a:off x="323528" y="548680"/>
            <a:ext cx="7373298" cy="5544616"/>
          </a:xfrm>
          <a:prstGeom prst="rect">
            <a:avLst/>
          </a:prstGeom>
          <a:noFill/>
          <a:ln w="9525">
            <a:noFill/>
            <a:miter lim="800000"/>
            <a:headEnd/>
            <a:tailEnd/>
          </a:ln>
          <a:effectLst/>
        </p:spPr>
      </p:pic>
      <p:sp>
        <p:nvSpPr>
          <p:cNvPr id="4" name="Textfeld 3"/>
          <p:cNvSpPr txBox="1"/>
          <p:nvPr/>
        </p:nvSpPr>
        <p:spPr>
          <a:xfrm>
            <a:off x="346412" y="6093296"/>
            <a:ext cx="1173719" cy="369332"/>
          </a:xfrm>
          <a:prstGeom prst="rect">
            <a:avLst/>
          </a:prstGeom>
          <a:noFill/>
        </p:spPr>
        <p:txBody>
          <a:bodyPr wrap="none" rtlCol="0">
            <a:spAutoFit/>
          </a:bodyPr>
          <a:lstStyle/>
          <a:p>
            <a:r>
              <a:rPr lang="de-CH" dirty="0" smtClean="0"/>
              <a:t>Waldmaus</a:t>
            </a:r>
            <a:endParaRPr lang="de-CH"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pic>
        <p:nvPicPr>
          <p:cNvPr id="2050" name="Picture 2"/>
          <p:cNvPicPr>
            <a:picLocks noChangeAspect="1" noChangeArrowheads="1"/>
          </p:cNvPicPr>
          <p:nvPr/>
        </p:nvPicPr>
        <p:blipFill>
          <a:blip r:embed="rId2" cstate="print"/>
          <a:srcRect/>
          <a:stretch>
            <a:fillRect/>
          </a:stretch>
        </p:blipFill>
        <p:spPr bwMode="auto">
          <a:xfrm>
            <a:off x="179512" y="476672"/>
            <a:ext cx="8687832" cy="5184576"/>
          </a:xfrm>
          <a:prstGeom prst="rect">
            <a:avLst/>
          </a:prstGeom>
          <a:noFill/>
          <a:ln w="9525">
            <a:noFill/>
            <a:miter lim="800000"/>
            <a:headEnd/>
            <a:tailEnd/>
          </a:ln>
          <a:effectLst/>
        </p:spPr>
      </p:pic>
      <p:sp>
        <p:nvSpPr>
          <p:cNvPr id="4" name="Textfeld 3"/>
          <p:cNvSpPr txBox="1"/>
          <p:nvPr/>
        </p:nvSpPr>
        <p:spPr>
          <a:xfrm>
            <a:off x="251520" y="5877272"/>
            <a:ext cx="2592288" cy="369332"/>
          </a:xfrm>
          <a:prstGeom prst="rect">
            <a:avLst/>
          </a:prstGeom>
          <a:noFill/>
        </p:spPr>
        <p:txBody>
          <a:bodyPr wrap="square" rtlCol="0">
            <a:spAutoFit/>
          </a:bodyPr>
          <a:lstStyle/>
          <a:p>
            <a:r>
              <a:rPr lang="de-CH" dirty="0"/>
              <a:t>Wanderratte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idx="4294967295"/>
          </p:nvPr>
        </p:nvSpPr>
        <p:spPr>
          <a:xfrm>
            <a:off x="575999" y="228604"/>
            <a:ext cx="6459801" cy="846663"/>
          </a:xfrm>
        </p:spPr>
        <p:txBody>
          <a:bodyPr/>
          <a:lstStyle/>
          <a:p>
            <a:endParaRPr lang="de-CH"/>
          </a:p>
        </p:txBody>
      </p:sp>
      <p:pic>
        <p:nvPicPr>
          <p:cNvPr id="4097" name="Picture 1" descr="C:\Users\rzi\AppData\Local\Microsoft\Windows\Temporary Internet Files\Content.IE5\HW9UTALS\roetelmaus_myodes-glareolus_232[1].jpg"/>
          <p:cNvPicPr>
            <a:picLocks noChangeAspect="1" noChangeArrowheads="1"/>
          </p:cNvPicPr>
          <p:nvPr/>
        </p:nvPicPr>
        <p:blipFill>
          <a:blip r:embed="rId2" cstate="print"/>
          <a:srcRect/>
          <a:stretch>
            <a:fillRect/>
          </a:stretch>
        </p:blipFill>
        <p:spPr bwMode="auto">
          <a:xfrm>
            <a:off x="539552" y="188640"/>
            <a:ext cx="7776864" cy="5832648"/>
          </a:xfrm>
          <a:prstGeom prst="rect">
            <a:avLst/>
          </a:prstGeom>
          <a:noFill/>
        </p:spPr>
      </p:pic>
      <p:sp>
        <p:nvSpPr>
          <p:cNvPr id="5" name="Textfeld 4"/>
          <p:cNvSpPr txBox="1"/>
          <p:nvPr/>
        </p:nvSpPr>
        <p:spPr>
          <a:xfrm>
            <a:off x="539552" y="6093296"/>
            <a:ext cx="2232248" cy="369332"/>
          </a:xfrm>
          <a:prstGeom prst="rect">
            <a:avLst/>
          </a:prstGeom>
          <a:noFill/>
        </p:spPr>
        <p:txBody>
          <a:bodyPr wrap="square" rtlCol="0">
            <a:spAutoFit/>
          </a:bodyPr>
          <a:lstStyle/>
          <a:p>
            <a:r>
              <a:rPr lang="de-CH" dirty="0"/>
              <a:t>Rötelmaus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idx="4294967295"/>
          </p:nvPr>
        </p:nvSpPr>
        <p:spPr>
          <a:xfrm>
            <a:off x="575999" y="228604"/>
            <a:ext cx="6459801" cy="846663"/>
          </a:xfrm>
        </p:spPr>
        <p:txBody>
          <a:bodyPr/>
          <a:lstStyle/>
          <a:p>
            <a:endParaRPr lang="de-CH"/>
          </a:p>
        </p:txBody>
      </p:sp>
      <p:pic>
        <p:nvPicPr>
          <p:cNvPr id="33794" name="Picture 2" descr="C:\Users\rzi\AppData\Local\Microsoft\Windows\Temporary Internet Files\Content.IE5\UZ6UGNJL\Feldmaus_Microtus_arvalis[1].jpg"/>
          <p:cNvPicPr>
            <a:picLocks noChangeAspect="1" noChangeArrowheads="1"/>
          </p:cNvPicPr>
          <p:nvPr/>
        </p:nvPicPr>
        <p:blipFill>
          <a:blip r:embed="rId2" cstate="print"/>
          <a:srcRect/>
          <a:stretch>
            <a:fillRect/>
          </a:stretch>
        </p:blipFill>
        <p:spPr bwMode="auto">
          <a:xfrm>
            <a:off x="467544" y="332656"/>
            <a:ext cx="6908800" cy="5704840"/>
          </a:xfrm>
          <a:prstGeom prst="rect">
            <a:avLst/>
          </a:prstGeom>
          <a:noFill/>
        </p:spPr>
      </p:pic>
      <p:sp>
        <p:nvSpPr>
          <p:cNvPr id="5" name="Textfeld 4"/>
          <p:cNvSpPr txBox="1"/>
          <p:nvPr/>
        </p:nvSpPr>
        <p:spPr>
          <a:xfrm>
            <a:off x="467544" y="6165304"/>
            <a:ext cx="1872208" cy="369332"/>
          </a:xfrm>
          <a:prstGeom prst="rect">
            <a:avLst/>
          </a:prstGeom>
          <a:noFill/>
        </p:spPr>
        <p:txBody>
          <a:bodyPr wrap="square" rtlCol="0">
            <a:spAutoFit/>
          </a:bodyPr>
          <a:lstStyle/>
          <a:p>
            <a:r>
              <a:rPr lang="de-CH" dirty="0"/>
              <a:t>Feldmaus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441466"/>
            <a:ext cx="8244472" cy="4507814"/>
          </a:xfrm>
        </p:spPr>
        <p:txBody>
          <a:bodyPr>
            <a:noAutofit/>
          </a:bodyPr>
          <a:lstStyle/>
          <a:p>
            <a:r>
              <a:rPr lang="de-DE" sz="2800" dirty="0"/>
              <a:t>Der Ausdruck „</a:t>
            </a:r>
            <a:r>
              <a:rPr lang="de-DE" sz="2800" b="1" dirty="0"/>
              <a:t>Schädling</a:t>
            </a:r>
            <a:r>
              <a:rPr lang="de-DE" sz="2800" dirty="0"/>
              <a:t>“ ist eine Kollektivbezeichnung für Organismen, die den wirtschaftlichen Erfolg des Menschen schmälern, sei es als Zerstörer von Kulturpflanzen, als Nahrungskonkurrent oder durch Zerstörung von Bauwerken.</a:t>
            </a:r>
          </a:p>
          <a:p>
            <a:r>
              <a:rPr lang="de-DE" sz="2800" dirty="0"/>
              <a:t>Die Bezeichnung „Schädling“ wurde im deutschen Sprachraum erstmals um das Jahr 1880 für die Reblaus gebraucht. Im Allgemeinen bezeichnet man Tiere, insbesondere Insekten, als Schädlinge. Pilze, Viren und Bakterien werden dagegen eher unter den Begriffen Krankheitserreger oder Pathogene zusammengefasst.</a:t>
            </a:r>
          </a:p>
          <a:p>
            <a:endParaRPr lang="de-CH" sz="2800" dirty="0"/>
          </a:p>
        </p:txBody>
      </p:sp>
      <p:sp>
        <p:nvSpPr>
          <p:cNvPr id="3" name="Textfeld 2"/>
          <p:cNvSpPr txBox="1"/>
          <p:nvPr/>
        </p:nvSpPr>
        <p:spPr>
          <a:xfrm>
            <a:off x="467544" y="476672"/>
            <a:ext cx="3744416" cy="769441"/>
          </a:xfrm>
          <a:prstGeom prst="rect">
            <a:avLst/>
          </a:prstGeom>
          <a:noFill/>
        </p:spPr>
        <p:txBody>
          <a:bodyPr wrap="square" rtlCol="0">
            <a:spAutoFit/>
          </a:bodyPr>
          <a:lstStyle/>
          <a:p>
            <a:r>
              <a:rPr lang="de-CH" sz="4400" b="1" dirty="0">
                <a:latin typeface="Arial Bold"/>
              </a:rPr>
              <a:t>Schädling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pic>
        <p:nvPicPr>
          <p:cNvPr id="46082" name="Picture 2" descr="C:\Users\rzi\AppData\Local\Microsoft\Windows\Temporary Internet Files\Content.IE5\HW9UTALS\290906010344124[1].jpg"/>
          <p:cNvPicPr>
            <a:picLocks noChangeAspect="1" noChangeArrowheads="1"/>
          </p:cNvPicPr>
          <p:nvPr/>
        </p:nvPicPr>
        <p:blipFill>
          <a:blip r:embed="rId2" cstate="print"/>
          <a:srcRect b="12658"/>
          <a:stretch>
            <a:fillRect/>
          </a:stretch>
        </p:blipFill>
        <p:spPr bwMode="auto">
          <a:xfrm>
            <a:off x="251520" y="188640"/>
            <a:ext cx="8712968" cy="5707536"/>
          </a:xfrm>
          <a:prstGeom prst="rect">
            <a:avLst/>
          </a:prstGeom>
          <a:noFill/>
        </p:spPr>
      </p:pic>
      <p:sp>
        <p:nvSpPr>
          <p:cNvPr id="4" name="Textfeld 3"/>
          <p:cNvSpPr txBox="1"/>
          <p:nvPr/>
        </p:nvSpPr>
        <p:spPr>
          <a:xfrm>
            <a:off x="251520" y="6093296"/>
            <a:ext cx="2520280" cy="369332"/>
          </a:xfrm>
          <a:prstGeom prst="rect">
            <a:avLst/>
          </a:prstGeom>
          <a:noFill/>
        </p:spPr>
        <p:txBody>
          <a:bodyPr wrap="square" rtlCol="0">
            <a:spAutoFit/>
          </a:bodyPr>
          <a:lstStyle/>
          <a:p>
            <a:r>
              <a:rPr lang="de-CH" dirty="0"/>
              <a:t>Schermaus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idx="4294967295"/>
          </p:nvPr>
        </p:nvSpPr>
        <p:spPr>
          <a:xfrm>
            <a:off x="1008000" y="1277473"/>
            <a:ext cx="6459801" cy="846663"/>
          </a:xfrm>
        </p:spPr>
        <p:txBody>
          <a:bodyPr/>
          <a:lstStyle/>
          <a:p>
            <a:endParaRPr lang="de-CH" dirty="0"/>
          </a:p>
        </p:txBody>
      </p:sp>
      <p:pic>
        <p:nvPicPr>
          <p:cNvPr id="7170" name="Picture 2" descr="http://stgallen.stadtwildtiere.ch/sites/stadtwildtiere.ch/files/system/artenportraet/Hausspitzmaus_DerHexer.jpg">
            <a:hlinkClick r:id="rId2"/>
          </p:cNvPr>
          <p:cNvPicPr>
            <a:picLocks noChangeAspect="1" noChangeArrowheads="1"/>
          </p:cNvPicPr>
          <p:nvPr/>
        </p:nvPicPr>
        <p:blipFill>
          <a:blip r:embed="rId3" cstate="print"/>
          <a:srcRect/>
          <a:stretch>
            <a:fillRect/>
          </a:stretch>
        </p:blipFill>
        <p:spPr bwMode="auto">
          <a:xfrm>
            <a:off x="395536" y="980728"/>
            <a:ext cx="8352929" cy="4176467"/>
          </a:xfrm>
          <a:prstGeom prst="rect">
            <a:avLst/>
          </a:prstGeom>
          <a:noFill/>
        </p:spPr>
      </p:pic>
      <p:sp>
        <p:nvSpPr>
          <p:cNvPr id="5" name="Textfeld 4"/>
          <p:cNvSpPr txBox="1"/>
          <p:nvPr/>
        </p:nvSpPr>
        <p:spPr>
          <a:xfrm>
            <a:off x="539552" y="5373216"/>
            <a:ext cx="3096344" cy="369332"/>
          </a:xfrm>
          <a:prstGeom prst="rect">
            <a:avLst/>
          </a:prstGeom>
          <a:noFill/>
        </p:spPr>
        <p:txBody>
          <a:bodyPr wrap="square" rtlCol="0">
            <a:spAutoFit/>
          </a:bodyPr>
          <a:lstStyle/>
          <a:p>
            <a:r>
              <a:rPr lang="de-CH" dirty="0"/>
              <a:t>Hausspitzmaus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6C618A01-67FA-46EF-ADC3-2A8C11B43257}"/>
              </a:ext>
            </a:extLst>
          </p:cNvPr>
          <p:cNvSpPr>
            <a:spLocks noGrp="1"/>
          </p:cNvSpPr>
          <p:nvPr>
            <p:ph idx="1"/>
          </p:nvPr>
        </p:nvSpPr>
        <p:spPr>
          <a:xfrm>
            <a:off x="576000" y="1441466"/>
            <a:ext cx="7560000" cy="4939862"/>
          </a:xfrm>
        </p:spPr>
        <p:txBody>
          <a:bodyPr>
            <a:normAutofit/>
          </a:bodyPr>
          <a:lstStyle/>
          <a:p>
            <a:pPr marL="342900" lvl="0" indent="-342900">
              <a:buFontTx/>
              <a:buChar char="-"/>
            </a:pPr>
            <a:r>
              <a:rPr lang="de-CH" sz="2400" dirty="0"/>
              <a:t>Mäuse nagen kontinuierlich an Vorräten, Textilien, Holz oder Plastik, damit ihre permanent wachsenden Zähne nicht zu lang werden. </a:t>
            </a:r>
          </a:p>
          <a:p>
            <a:pPr marL="342900" lvl="0" indent="-342900">
              <a:buFontTx/>
              <a:buChar char="-"/>
            </a:pPr>
            <a:r>
              <a:rPr lang="de-CH" sz="2400" dirty="0"/>
              <a:t>Schadnager beissen auch Elektrokabel durch und sind so für eine Reihe von Hausbränden verantwortlich.</a:t>
            </a:r>
          </a:p>
          <a:p>
            <a:pPr marL="342900" lvl="0" indent="-342900">
              <a:buFontTx/>
              <a:buChar char="-"/>
            </a:pPr>
            <a:r>
              <a:rPr lang="de-CH" sz="2400" dirty="0"/>
              <a:t>Mäuse zeigt sich auch an zerfressenen Lebensmittelverpackungen und den daran erkennbaren Zahnabdrücken.</a:t>
            </a:r>
          </a:p>
          <a:p>
            <a:pPr marL="342900" lvl="0" indent="-342900">
              <a:buFontTx/>
              <a:buChar char="-"/>
            </a:pPr>
            <a:r>
              <a:rPr lang="de-CH" sz="2400" dirty="0"/>
              <a:t>Mäuse verbreiten einen ammoniakähnlichen Geruch, der vor allem bei starkem Befall wahrgenommen werden kann.</a:t>
            </a:r>
          </a:p>
          <a:p>
            <a:pPr marL="342900" lvl="0" indent="-342900">
              <a:buFontTx/>
              <a:buChar char="-"/>
            </a:pPr>
            <a:endParaRPr lang="de-CH" dirty="0"/>
          </a:p>
          <a:p>
            <a:endParaRPr lang="de-CH" dirty="0"/>
          </a:p>
        </p:txBody>
      </p:sp>
      <p:sp>
        <p:nvSpPr>
          <p:cNvPr id="3" name="Textfeld 2">
            <a:extLst>
              <a:ext uri="{FF2B5EF4-FFF2-40B4-BE49-F238E27FC236}">
                <a16:creationId xmlns="" xmlns:a16="http://schemas.microsoft.com/office/drawing/2014/main" id="{60D2B35E-7610-4BC7-876B-0EE0E0538730}"/>
              </a:ext>
            </a:extLst>
          </p:cNvPr>
          <p:cNvSpPr txBox="1"/>
          <p:nvPr/>
        </p:nvSpPr>
        <p:spPr>
          <a:xfrm>
            <a:off x="576000" y="620688"/>
            <a:ext cx="7124258" cy="769441"/>
          </a:xfrm>
          <a:prstGeom prst="rect">
            <a:avLst/>
          </a:prstGeom>
          <a:noFill/>
        </p:spPr>
        <p:txBody>
          <a:bodyPr wrap="none" rtlCol="0">
            <a:spAutoFit/>
          </a:bodyPr>
          <a:lstStyle/>
          <a:p>
            <a:r>
              <a:rPr lang="de-CH" sz="4400" b="1" dirty="0"/>
              <a:t>Erkennen eines Mäusebefalls </a:t>
            </a:r>
          </a:p>
        </p:txBody>
      </p:sp>
    </p:spTree>
    <p:extLst>
      <p:ext uri="{BB962C8B-B14F-4D97-AF65-F5344CB8AC3E}">
        <p14:creationId xmlns:p14="http://schemas.microsoft.com/office/powerpoint/2010/main" val="2001763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46630E18-C281-43D5-854E-8E2F8C078B87}"/>
              </a:ext>
            </a:extLst>
          </p:cNvPr>
          <p:cNvSpPr>
            <a:spLocks noGrp="1"/>
          </p:cNvSpPr>
          <p:nvPr>
            <p:ph idx="1"/>
          </p:nvPr>
        </p:nvSpPr>
        <p:spPr>
          <a:xfrm>
            <a:off x="576000" y="1441466"/>
            <a:ext cx="7560000" cy="4435806"/>
          </a:xfrm>
        </p:spPr>
        <p:txBody>
          <a:bodyPr>
            <a:normAutofit/>
          </a:bodyPr>
          <a:lstStyle/>
          <a:p>
            <a:pPr marL="342900" indent="-342900">
              <a:buFontTx/>
              <a:buChar char="-"/>
            </a:pPr>
            <a:r>
              <a:rPr lang="de-CH" sz="2400" dirty="0"/>
              <a:t>Entlang ihrer Laufwege hinterlassen Mäuse Schleif-  und Schmierspuren.</a:t>
            </a:r>
          </a:p>
          <a:p>
            <a:pPr marL="342900" indent="-342900">
              <a:buFontTx/>
              <a:buChar char="-"/>
            </a:pPr>
            <a:r>
              <a:rPr lang="de-CH" sz="2400" dirty="0"/>
              <a:t>Mäuse nutzen vermehrt Fetzen von Pappe, Dämmmaterialien usw. zum Bau ihrer Nester. Dieses Nistmaterial ist oft auffindbar.</a:t>
            </a:r>
          </a:p>
          <a:p>
            <a:pPr marL="342900" indent="-342900">
              <a:buFontTx/>
              <a:buChar char="-"/>
            </a:pPr>
            <a:r>
              <a:rPr lang="de-CH" sz="2400" dirty="0"/>
              <a:t>Schadnager hinterlassen Kotspuren in Form kleiner</a:t>
            </a:r>
            <a:r>
              <a:rPr lang="de-CH" sz="2400"/>
              <a:t>, dunklen </a:t>
            </a:r>
            <a:r>
              <a:rPr lang="de-CH" sz="2400" dirty="0"/>
              <a:t>Kotpillen, die sie in der Nähe von Wänden und überall dort zurücklassen, wo sie aktiv waren.</a:t>
            </a:r>
          </a:p>
          <a:p>
            <a:pPr marL="342900" indent="-342900">
              <a:buFontTx/>
              <a:buChar char="-"/>
            </a:pPr>
            <a:endParaRPr lang="de-CH" sz="2400" dirty="0"/>
          </a:p>
          <a:p>
            <a:endParaRPr lang="de-CH" sz="2400" dirty="0"/>
          </a:p>
        </p:txBody>
      </p:sp>
      <p:sp>
        <p:nvSpPr>
          <p:cNvPr id="3" name="Rechteck 2">
            <a:extLst>
              <a:ext uri="{FF2B5EF4-FFF2-40B4-BE49-F238E27FC236}">
                <a16:creationId xmlns="" xmlns:a16="http://schemas.microsoft.com/office/drawing/2014/main" id="{41C34028-1E69-471B-899B-9A8959411ADE}"/>
              </a:ext>
            </a:extLst>
          </p:cNvPr>
          <p:cNvSpPr/>
          <p:nvPr/>
        </p:nvSpPr>
        <p:spPr>
          <a:xfrm>
            <a:off x="467544" y="548680"/>
            <a:ext cx="7124258" cy="769441"/>
          </a:xfrm>
          <a:prstGeom prst="rect">
            <a:avLst/>
          </a:prstGeom>
        </p:spPr>
        <p:txBody>
          <a:bodyPr wrap="none">
            <a:spAutoFit/>
          </a:bodyPr>
          <a:lstStyle/>
          <a:p>
            <a:r>
              <a:rPr lang="de-CH" sz="4400" b="1" dirty="0"/>
              <a:t>Erkennen eines Mäusebefalls </a:t>
            </a:r>
          </a:p>
        </p:txBody>
      </p:sp>
    </p:spTree>
    <p:extLst>
      <p:ext uri="{BB962C8B-B14F-4D97-AF65-F5344CB8AC3E}">
        <p14:creationId xmlns:p14="http://schemas.microsoft.com/office/powerpoint/2010/main" val="16282283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zi\AppData\Local\Microsoft\Windows\Temporary Internet Files\Content.IE5\IH2X4FMB\kakerlaken[1].jpg"/>
          <p:cNvPicPr>
            <a:picLocks noChangeAspect="1" noChangeArrowheads="1"/>
          </p:cNvPicPr>
          <p:nvPr/>
        </p:nvPicPr>
        <p:blipFill>
          <a:blip r:embed="rId2" cstate="print"/>
          <a:srcRect/>
          <a:stretch>
            <a:fillRect/>
          </a:stretch>
        </p:blipFill>
        <p:spPr bwMode="auto">
          <a:xfrm>
            <a:off x="3131840" y="908720"/>
            <a:ext cx="5080000" cy="3810000"/>
          </a:xfrm>
          <a:prstGeom prst="rect">
            <a:avLst/>
          </a:prstGeom>
          <a:noFill/>
        </p:spPr>
      </p:pic>
      <p:sp>
        <p:nvSpPr>
          <p:cNvPr id="2" name="Inhaltsplatzhalter 1"/>
          <p:cNvSpPr>
            <a:spLocks noGrp="1"/>
          </p:cNvSpPr>
          <p:nvPr>
            <p:ph idx="1"/>
          </p:nvPr>
        </p:nvSpPr>
        <p:spPr/>
        <p:txBody>
          <a:bodyPr/>
          <a:lstStyle/>
          <a:p>
            <a:endParaRPr lang="de-CH" dirty="0"/>
          </a:p>
        </p:txBody>
      </p:sp>
      <p:sp>
        <p:nvSpPr>
          <p:cNvPr id="3" name="Textfeld 2"/>
          <p:cNvSpPr txBox="1"/>
          <p:nvPr/>
        </p:nvSpPr>
        <p:spPr>
          <a:xfrm>
            <a:off x="539552" y="404664"/>
            <a:ext cx="8280920" cy="769441"/>
          </a:xfrm>
          <a:prstGeom prst="rect">
            <a:avLst/>
          </a:prstGeom>
          <a:noFill/>
        </p:spPr>
        <p:txBody>
          <a:bodyPr wrap="square" rtlCol="0">
            <a:spAutoFit/>
          </a:bodyPr>
          <a:lstStyle/>
          <a:p>
            <a:r>
              <a:rPr lang="de-CH" sz="4400" b="1" dirty="0">
                <a:latin typeface="Arial Bold"/>
              </a:rPr>
              <a:t>Beispiel Schabe</a:t>
            </a:r>
          </a:p>
        </p:txBody>
      </p:sp>
      <p:pic>
        <p:nvPicPr>
          <p:cNvPr id="5" name="Picture 1"/>
          <p:cNvPicPr>
            <a:picLocks noChangeAspect="1" noChangeArrowheads="1"/>
          </p:cNvPicPr>
          <p:nvPr/>
        </p:nvPicPr>
        <p:blipFill>
          <a:blip r:embed="rId3" cstate="print"/>
          <a:srcRect/>
          <a:stretch>
            <a:fillRect/>
          </a:stretch>
        </p:blipFill>
        <p:spPr bwMode="auto">
          <a:xfrm>
            <a:off x="0" y="3861048"/>
            <a:ext cx="4054475" cy="27130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772816"/>
            <a:ext cx="8244472" cy="3205584"/>
          </a:xfrm>
        </p:spPr>
        <p:txBody>
          <a:bodyPr>
            <a:normAutofit/>
          </a:bodyPr>
          <a:lstStyle/>
          <a:p>
            <a:r>
              <a:rPr lang="de-CH" sz="2400" b="1" dirty="0"/>
              <a:t>Deutsche Schabe : </a:t>
            </a:r>
          </a:p>
          <a:p>
            <a:r>
              <a:rPr lang="de-CH" sz="2400" dirty="0"/>
              <a:t>bevorzugte Temperatur 28°-30°C, </a:t>
            </a:r>
          </a:p>
          <a:p>
            <a:r>
              <a:rPr lang="de-CH" sz="2400" dirty="0"/>
              <a:t>36 Eier pro Paket, Paket wird vom Weibchen herumgetragen</a:t>
            </a:r>
          </a:p>
          <a:p>
            <a:r>
              <a:rPr lang="de-CH" sz="2400" dirty="0"/>
              <a:t>Eientwicklung ca. 17 Tage,</a:t>
            </a:r>
          </a:p>
          <a:p>
            <a:r>
              <a:rPr lang="de-CH" sz="2400" dirty="0"/>
              <a:t>Nymphenstadien 38-63 Tage, </a:t>
            </a:r>
          </a:p>
          <a:p>
            <a:r>
              <a:rPr lang="de-CH" sz="2400" dirty="0"/>
              <a:t>Weibchen produziert 4 bis 8 </a:t>
            </a:r>
            <a:r>
              <a:rPr lang="de-CH" sz="2400" dirty="0" err="1"/>
              <a:t>Eipakete</a:t>
            </a:r>
            <a:endParaRPr lang="de-CH" sz="2400" dirty="0"/>
          </a:p>
          <a:p>
            <a:r>
              <a:rPr lang="de-CH" sz="2400" dirty="0"/>
              <a:t>Lebenserwartung der </a:t>
            </a:r>
            <a:r>
              <a:rPr lang="de-CH" sz="2400" dirty="0" err="1"/>
              <a:t>adulten</a:t>
            </a:r>
            <a:r>
              <a:rPr lang="de-CH" sz="2400" dirty="0"/>
              <a:t> Schabe ca. 4-5 Monate</a:t>
            </a:r>
          </a:p>
        </p:txBody>
      </p:sp>
      <p:sp>
        <p:nvSpPr>
          <p:cNvPr id="3" name="Textfeld 2"/>
          <p:cNvSpPr txBox="1"/>
          <p:nvPr/>
        </p:nvSpPr>
        <p:spPr>
          <a:xfrm>
            <a:off x="539552" y="404664"/>
            <a:ext cx="8280920" cy="769441"/>
          </a:xfrm>
          <a:prstGeom prst="rect">
            <a:avLst/>
          </a:prstGeom>
          <a:noFill/>
        </p:spPr>
        <p:txBody>
          <a:bodyPr wrap="square" rtlCol="0">
            <a:spAutoFit/>
          </a:bodyPr>
          <a:lstStyle/>
          <a:p>
            <a:r>
              <a:rPr lang="de-CH" sz="4400" b="1" dirty="0">
                <a:latin typeface="Arial Bold"/>
              </a:rPr>
              <a:t>Beispiel Deutsche Schabe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pic>
        <p:nvPicPr>
          <p:cNvPr id="40962" name="Picture 2" descr="C:\Users\rzi\AppData\Local\Microsoft\Windows\Temporary Internet Files\Content.IE5\BEDLZGEX\eierlegendeSchabe[1].jpg"/>
          <p:cNvPicPr>
            <a:picLocks noChangeAspect="1" noChangeArrowheads="1"/>
          </p:cNvPicPr>
          <p:nvPr/>
        </p:nvPicPr>
        <p:blipFill>
          <a:blip r:embed="rId2" cstate="print"/>
          <a:srcRect t="12280"/>
          <a:stretch>
            <a:fillRect/>
          </a:stretch>
        </p:blipFill>
        <p:spPr bwMode="auto">
          <a:xfrm>
            <a:off x="392658" y="476672"/>
            <a:ext cx="8355806" cy="549730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pic>
        <p:nvPicPr>
          <p:cNvPr id="43010" name="Picture 2" descr="C:\Users\rzi\AppData\Local\Microsoft\Windows\Temporary Internet Files\Content.IE5\OX51BSGY\duitse_kakkerlakken[1].jpg"/>
          <p:cNvPicPr>
            <a:picLocks noChangeAspect="1" noChangeArrowheads="1"/>
          </p:cNvPicPr>
          <p:nvPr/>
        </p:nvPicPr>
        <p:blipFill>
          <a:blip r:embed="rId2" cstate="print"/>
          <a:srcRect/>
          <a:stretch>
            <a:fillRect/>
          </a:stretch>
        </p:blipFill>
        <p:spPr bwMode="auto">
          <a:xfrm>
            <a:off x="395536" y="404664"/>
            <a:ext cx="8372835" cy="5551909"/>
          </a:xfrm>
          <a:prstGeom prst="rect">
            <a:avLst/>
          </a:prstGeom>
          <a:noFill/>
        </p:spPr>
      </p:pic>
      <p:sp>
        <p:nvSpPr>
          <p:cNvPr id="4" name="Textfeld 3"/>
          <p:cNvSpPr txBox="1"/>
          <p:nvPr/>
        </p:nvSpPr>
        <p:spPr>
          <a:xfrm>
            <a:off x="395536" y="6165304"/>
            <a:ext cx="6624736" cy="369332"/>
          </a:xfrm>
          <a:prstGeom prst="rect">
            <a:avLst/>
          </a:prstGeom>
          <a:noFill/>
        </p:spPr>
        <p:txBody>
          <a:bodyPr wrap="square" rtlCol="0">
            <a:spAutoFit/>
          </a:bodyPr>
          <a:lstStyle/>
          <a:p>
            <a:r>
              <a:rPr lang="de-CH" dirty="0"/>
              <a:t>Deutsche Schabe, verschiedene Stadien auf Klebfalle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441466"/>
            <a:ext cx="6084232" cy="3536934"/>
          </a:xfrm>
        </p:spPr>
        <p:txBody>
          <a:bodyPr/>
          <a:lstStyle/>
          <a:p>
            <a:endParaRPr lang="de-CH" dirty="0"/>
          </a:p>
        </p:txBody>
      </p:sp>
      <p:pic>
        <p:nvPicPr>
          <p:cNvPr id="1026" name="Picture 2" descr="https://upload.wikimedia.org/wikipedia/commons/4/45/Ectobius_vittiventris_003.jpg">
            <a:hlinkClick r:id="rId2"/>
          </p:cNvPr>
          <p:cNvPicPr>
            <a:picLocks noChangeAspect="1" noChangeArrowheads="1"/>
          </p:cNvPicPr>
          <p:nvPr/>
        </p:nvPicPr>
        <p:blipFill>
          <a:blip r:embed="rId3" cstate="print"/>
          <a:srcRect/>
          <a:stretch>
            <a:fillRect/>
          </a:stretch>
        </p:blipFill>
        <p:spPr bwMode="auto">
          <a:xfrm>
            <a:off x="539552" y="548680"/>
            <a:ext cx="6336704" cy="5571316"/>
          </a:xfrm>
          <a:prstGeom prst="rect">
            <a:avLst/>
          </a:prstGeom>
          <a:noFill/>
        </p:spPr>
      </p:pic>
      <p:sp>
        <p:nvSpPr>
          <p:cNvPr id="4" name="Textfeld 3"/>
          <p:cNvSpPr txBox="1"/>
          <p:nvPr/>
        </p:nvSpPr>
        <p:spPr>
          <a:xfrm>
            <a:off x="395536" y="6165304"/>
            <a:ext cx="1728192" cy="369332"/>
          </a:xfrm>
          <a:prstGeom prst="rect">
            <a:avLst/>
          </a:prstGeom>
          <a:noFill/>
        </p:spPr>
        <p:txBody>
          <a:bodyPr wrap="square" rtlCol="0">
            <a:spAutoFit/>
          </a:bodyPr>
          <a:lstStyle/>
          <a:p>
            <a:r>
              <a:rPr lang="de-CH" dirty="0"/>
              <a:t>Waldschabe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a:extLst>
              <a:ext uri="{FF2B5EF4-FFF2-40B4-BE49-F238E27FC236}">
                <a16:creationId xmlns="" xmlns:a16="http://schemas.microsoft.com/office/drawing/2014/main" id="{3ADDC4DA-2D86-449E-8C17-884ABE03D5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8871" y="692696"/>
            <a:ext cx="5034458" cy="5034458"/>
          </a:xfrm>
        </p:spPr>
      </p:pic>
      <p:sp>
        <p:nvSpPr>
          <p:cNvPr id="9" name="Textfeld 8">
            <a:extLst>
              <a:ext uri="{FF2B5EF4-FFF2-40B4-BE49-F238E27FC236}">
                <a16:creationId xmlns="" xmlns:a16="http://schemas.microsoft.com/office/drawing/2014/main" id="{AE650828-926E-4FAA-A24A-70DBC7DCF766}"/>
              </a:ext>
            </a:extLst>
          </p:cNvPr>
          <p:cNvSpPr txBox="1"/>
          <p:nvPr/>
        </p:nvSpPr>
        <p:spPr>
          <a:xfrm>
            <a:off x="611560" y="5980638"/>
            <a:ext cx="6625596" cy="369332"/>
          </a:xfrm>
          <a:prstGeom prst="rect">
            <a:avLst/>
          </a:prstGeom>
          <a:noFill/>
        </p:spPr>
        <p:txBody>
          <a:bodyPr wrap="none" rtlCol="0">
            <a:spAutoFit/>
          </a:bodyPr>
          <a:lstStyle/>
          <a:p>
            <a:r>
              <a:rPr lang="de-CH" dirty="0"/>
              <a:t>Argentinische Waldschabe	(wird auch als Futterinsekt verwendet) </a:t>
            </a:r>
          </a:p>
        </p:txBody>
      </p:sp>
    </p:spTree>
    <p:extLst>
      <p:ext uri="{BB962C8B-B14F-4D97-AF65-F5344CB8AC3E}">
        <p14:creationId xmlns:p14="http://schemas.microsoft.com/office/powerpoint/2010/main" val="3361047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916832"/>
            <a:ext cx="7956440" cy="3960440"/>
          </a:xfrm>
        </p:spPr>
        <p:txBody>
          <a:bodyPr>
            <a:normAutofit/>
          </a:bodyPr>
          <a:lstStyle/>
          <a:p>
            <a:r>
              <a:rPr lang="de-CH" sz="2800" b="1" dirty="0" smtClean="0"/>
              <a:t>Raum </a:t>
            </a:r>
            <a:r>
              <a:rPr lang="de-CH" sz="2800" b="1" dirty="0"/>
              <a:t>und Reservoir für Krankheitserreger</a:t>
            </a:r>
          </a:p>
          <a:p>
            <a:endParaRPr lang="de-CH" sz="2800" dirty="0"/>
          </a:p>
          <a:p>
            <a:r>
              <a:rPr lang="de-CH" sz="2800" u="sng" dirty="0"/>
              <a:t>Kleinsäuger</a:t>
            </a:r>
            <a:r>
              <a:rPr lang="de-CH" sz="2800" dirty="0"/>
              <a:t>: Übertragung von Krankheitserregern durch Kot und Urin (z.B. Leptospiren, </a:t>
            </a:r>
            <a:r>
              <a:rPr lang="de-CH" sz="2800" dirty="0" err="1"/>
              <a:t>Hanta</a:t>
            </a:r>
            <a:r>
              <a:rPr lang="de-CH" sz="2800" dirty="0"/>
              <a:t>-Virus, Tularämie, </a:t>
            </a:r>
            <a:r>
              <a:rPr lang="de-CH" sz="2800" dirty="0" err="1"/>
              <a:t>Yersinien</a:t>
            </a:r>
            <a:r>
              <a:rPr lang="de-CH" sz="2800" dirty="0"/>
              <a:t>); Reservoir für Borrelien (Übertragung durch Zecken)</a:t>
            </a:r>
          </a:p>
          <a:p>
            <a:endParaRPr lang="de-CH" sz="2800" dirty="0"/>
          </a:p>
          <a:p>
            <a:r>
              <a:rPr lang="de-CH" sz="2800" u="sng" dirty="0"/>
              <a:t>Schaben</a:t>
            </a:r>
            <a:r>
              <a:rPr lang="de-CH" sz="2800" dirty="0"/>
              <a:t>: Zwischenwirte von </a:t>
            </a:r>
            <a:r>
              <a:rPr lang="de-CH" sz="2800" dirty="0" smtClean="0"/>
              <a:t>Nematoden (Fadenwürmer), </a:t>
            </a:r>
            <a:r>
              <a:rPr lang="de-CH" sz="2800" dirty="0"/>
              <a:t>mechanische Übertragung von pathogenen Mikroben und Wurmeiern</a:t>
            </a:r>
          </a:p>
        </p:txBody>
      </p:sp>
      <p:sp>
        <p:nvSpPr>
          <p:cNvPr id="3" name="Textfeld 2"/>
          <p:cNvSpPr txBox="1"/>
          <p:nvPr/>
        </p:nvSpPr>
        <p:spPr>
          <a:xfrm>
            <a:off x="395536" y="620688"/>
            <a:ext cx="7632848" cy="769441"/>
          </a:xfrm>
          <a:prstGeom prst="rect">
            <a:avLst/>
          </a:prstGeom>
          <a:noFill/>
        </p:spPr>
        <p:txBody>
          <a:bodyPr wrap="square" rtlCol="0">
            <a:spAutoFit/>
          </a:bodyPr>
          <a:lstStyle/>
          <a:p>
            <a:r>
              <a:rPr lang="de-CH" sz="4400" b="1" dirty="0">
                <a:latin typeface="Arial Bold"/>
              </a:rPr>
              <a:t>„Schädlinge“ im Zoo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 xmlns:a16="http://schemas.microsoft.com/office/drawing/2014/main" id="{8336ADC9-3161-45F3-B192-D5F0AD8F4C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3158" y="1556792"/>
            <a:ext cx="6963382" cy="4298769"/>
          </a:xfrm>
        </p:spPr>
      </p:pic>
      <p:sp>
        <p:nvSpPr>
          <p:cNvPr id="5" name="Textfeld 4">
            <a:extLst>
              <a:ext uri="{FF2B5EF4-FFF2-40B4-BE49-F238E27FC236}">
                <a16:creationId xmlns="" xmlns:a16="http://schemas.microsoft.com/office/drawing/2014/main" id="{89A9888B-482C-490E-9F50-EA359A940874}"/>
              </a:ext>
            </a:extLst>
          </p:cNvPr>
          <p:cNvSpPr txBox="1"/>
          <p:nvPr/>
        </p:nvSpPr>
        <p:spPr>
          <a:xfrm>
            <a:off x="467544" y="6165304"/>
            <a:ext cx="2146613" cy="369332"/>
          </a:xfrm>
          <a:prstGeom prst="rect">
            <a:avLst/>
          </a:prstGeom>
          <a:noFill/>
        </p:spPr>
        <p:txBody>
          <a:bodyPr wrap="none" rtlCol="0">
            <a:spAutoFit/>
          </a:bodyPr>
          <a:lstStyle/>
          <a:p>
            <a:r>
              <a:rPr lang="de-CH" dirty="0"/>
              <a:t>Orientalische Schabe</a:t>
            </a:r>
          </a:p>
        </p:txBody>
      </p:sp>
    </p:spTree>
    <p:extLst>
      <p:ext uri="{BB962C8B-B14F-4D97-AF65-F5344CB8AC3E}">
        <p14:creationId xmlns:p14="http://schemas.microsoft.com/office/powerpoint/2010/main" val="1131468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AB48AF08-E83D-4A54-A14F-E80FED9687DF}"/>
              </a:ext>
            </a:extLst>
          </p:cNvPr>
          <p:cNvSpPr>
            <a:spLocks noGrp="1"/>
          </p:cNvSpPr>
          <p:nvPr>
            <p:ph idx="1"/>
          </p:nvPr>
        </p:nvSpPr>
        <p:spPr>
          <a:xfrm>
            <a:off x="576000" y="1441466"/>
            <a:ext cx="7560000" cy="4507814"/>
          </a:xfrm>
        </p:spPr>
        <p:txBody>
          <a:bodyPr/>
          <a:lstStyle/>
          <a:p>
            <a:pPr marL="342900" indent="-342900">
              <a:buFontTx/>
              <a:buChar char="-"/>
            </a:pPr>
            <a:r>
              <a:rPr lang="de-CH" sz="2400" dirty="0"/>
              <a:t>Lebende oder tote Kakerlaken, Häutungsreste (wenn eine lebende Schabe gesehen wird, hat es mindestens hundert die man nicht sieht</a:t>
            </a:r>
          </a:p>
          <a:p>
            <a:pPr marL="342900" indent="-342900">
              <a:buFontTx/>
              <a:buChar char="-"/>
            </a:pPr>
            <a:r>
              <a:rPr lang="de-CH" sz="2400" dirty="0"/>
              <a:t>Lebende oder tote Kakerlaken</a:t>
            </a:r>
          </a:p>
          <a:p>
            <a:pPr marL="342900" indent="-342900">
              <a:buFontTx/>
              <a:buChar char="-"/>
            </a:pPr>
            <a:r>
              <a:rPr lang="de-CH" sz="2400" dirty="0"/>
              <a:t>Spuren von Exkrementen</a:t>
            </a:r>
          </a:p>
          <a:p>
            <a:pPr marL="342900" indent="-342900">
              <a:buFontTx/>
              <a:buChar char="-"/>
            </a:pPr>
            <a:r>
              <a:rPr lang="de-CH" sz="2400" dirty="0"/>
              <a:t>Gestank: Schaben verströmen einen sehr intensiven Geruch</a:t>
            </a:r>
          </a:p>
          <a:p>
            <a:pPr marL="342900" indent="-342900">
              <a:buFontTx/>
              <a:buChar char="-"/>
            </a:pPr>
            <a:r>
              <a:rPr lang="de-CH" sz="2400" dirty="0" smtClean="0"/>
              <a:t>Frass Schäden: </a:t>
            </a:r>
            <a:r>
              <a:rPr lang="de-CH" sz="2400" dirty="0"/>
              <a:t>Schaben nagen sich ohne Probleme durch Papier, Plastik und Karton</a:t>
            </a:r>
          </a:p>
          <a:p>
            <a:pPr marL="342900" indent="-342900">
              <a:buFontTx/>
              <a:buChar char="-"/>
            </a:pPr>
            <a:endParaRPr lang="de-CH" sz="2400" dirty="0"/>
          </a:p>
        </p:txBody>
      </p:sp>
      <p:sp>
        <p:nvSpPr>
          <p:cNvPr id="3" name="Textfeld 2">
            <a:extLst>
              <a:ext uri="{FF2B5EF4-FFF2-40B4-BE49-F238E27FC236}">
                <a16:creationId xmlns="" xmlns:a16="http://schemas.microsoft.com/office/drawing/2014/main" id="{1F0338D2-553D-4998-A750-F649B6024683}"/>
              </a:ext>
            </a:extLst>
          </p:cNvPr>
          <p:cNvSpPr txBox="1"/>
          <p:nvPr/>
        </p:nvSpPr>
        <p:spPr>
          <a:xfrm>
            <a:off x="467544" y="332656"/>
            <a:ext cx="7385548" cy="769441"/>
          </a:xfrm>
          <a:prstGeom prst="rect">
            <a:avLst/>
          </a:prstGeom>
          <a:noFill/>
        </p:spPr>
        <p:txBody>
          <a:bodyPr wrap="none" rtlCol="0">
            <a:spAutoFit/>
          </a:bodyPr>
          <a:lstStyle/>
          <a:p>
            <a:r>
              <a:rPr lang="de-CH" sz="4400" b="1" dirty="0"/>
              <a:t>Erkennen eines </a:t>
            </a:r>
            <a:r>
              <a:rPr lang="de-CH" sz="4400" b="1" dirty="0" err="1"/>
              <a:t>Schabenbefalls</a:t>
            </a:r>
            <a:endParaRPr lang="de-CH" sz="4400" b="1" dirty="0"/>
          </a:p>
        </p:txBody>
      </p:sp>
    </p:spTree>
    <p:extLst>
      <p:ext uri="{BB962C8B-B14F-4D97-AF65-F5344CB8AC3E}">
        <p14:creationId xmlns:p14="http://schemas.microsoft.com/office/powerpoint/2010/main" val="5607767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D001592C-45F4-401B-BBA7-ECE0C97BD7F8}"/>
              </a:ext>
            </a:extLst>
          </p:cNvPr>
          <p:cNvSpPr>
            <a:spLocks noGrp="1"/>
          </p:cNvSpPr>
          <p:nvPr>
            <p:ph idx="1"/>
          </p:nvPr>
        </p:nvSpPr>
        <p:spPr>
          <a:xfrm>
            <a:off x="576000" y="1441466"/>
            <a:ext cx="7560000" cy="4867854"/>
          </a:xfrm>
        </p:spPr>
        <p:txBody>
          <a:bodyPr>
            <a:normAutofit fontScale="47500" lnSpcReduction="20000"/>
          </a:bodyPr>
          <a:lstStyle/>
          <a:p>
            <a:pPr marL="342900" indent="-342900">
              <a:buFontTx/>
              <a:buChar char="-"/>
            </a:pPr>
            <a:r>
              <a:rPr lang="de-CH" sz="5100" dirty="0"/>
              <a:t>Schädlinge weisen immer darauf hin, dass sich die Schad stiftenden Tiere da auch wohlfühlen. </a:t>
            </a:r>
          </a:p>
          <a:p>
            <a:pPr marL="342900" indent="-342900">
              <a:buFontTx/>
              <a:buChar char="-"/>
            </a:pPr>
            <a:r>
              <a:rPr lang="de-CH" sz="5100" dirty="0"/>
              <a:t>Meist wird den Tieren unabsichtlich eine gute Nahrungsgrundlage und sicheren Unterschlupf geboten. </a:t>
            </a:r>
          </a:p>
          <a:p>
            <a:pPr marL="342900" indent="-342900">
              <a:buFontTx/>
              <a:buChar char="-"/>
            </a:pPr>
            <a:r>
              <a:rPr lang="de-CH" sz="5100" dirty="0"/>
              <a:t>Nahrungs- und Futtermittel sind möglichst Mäuse- und </a:t>
            </a:r>
            <a:r>
              <a:rPr lang="de-CH" sz="5100" dirty="0" smtClean="0"/>
              <a:t>Schaben sicher </a:t>
            </a:r>
            <a:r>
              <a:rPr lang="de-CH" sz="5100" dirty="0"/>
              <a:t>aufzubewahren </a:t>
            </a:r>
          </a:p>
          <a:p>
            <a:pPr marL="342900" indent="-342900">
              <a:buFontTx/>
              <a:buChar char="-"/>
            </a:pPr>
            <a:r>
              <a:rPr lang="de-CH" sz="5100" dirty="0"/>
              <a:t>Offensichtliche Zugänge sind zu verschliessen, Essens- und Futterreste nach betrieblichen Möglichkeiten sofort entsorgen weitere Motivationen zum Verbleib sind nach Möglichkeit zu beseitigen. </a:t>
            </a:r>
          </a:p>
          <a:p>
            <a:endParaRPr lang="de-CH" dirty="0"/>
          </a:p>
        </p:txBody>
      </p:sp>
      <p:sp>
        <p:nvSpPr>
          <p:cNvPr id="3" name="Textfeld 2">
            <a:extLst>
              <a:ext uri="{FF2B5EF4-FFF2-40B4-BE49-F238E27FC236}">
                <a16:creationId xmlns="" xmlns:a16="http://schemas.microsoft.com/office/drawing/2014/main" id="{144B2979-DA8F-468A-9E90-A03B1998B55A}"/>
              </a:ext>
            </a:extLst>
          </p:cNvPr>
          <p:cNvSpPr txBox="1"/>
          <p:nvPr/>
        </p:nvSpPr>
        <p:spPr>
          <a:xfrm>
            <a:off x="683568" y="548680"/>
            <a:ext cx="7459286" cy="830997"/>
          </a:xfrm>
          <a:prstGeom prst="rect">
            <a:avLst/>
          </a:prstGeom>
          <a:noFill/>
        </p:spPr>
        <p:txBody>
          <a:bodyPr wrap="none" rtlCol="0">
            <a:spAutoFit/>
          </a:bodyPr>
          <a:lstStyle/>
          <a:p>
            <a:r>
              <a:rPr lang="de-CH" sz="4800" b="1" dirty="0"/>
              <a:t>Prävention ist das wichtigste</a:t>
            </a:r>
          </a:p>
        </p:txBody>
      </p:sp>
    </p:spTree>
    <p:extLst>
      <p:ext uri="{BB962C8B-B14F-4D97-AF65-F5344CB8AC3E}">
        <p14:creationId xmlns:p14="http://schemas.microsoft.com/office/powerpoint/2010/main" val="2009890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4D62737E-6900-4A53-9814-22DB42B4ACE4}"/>
              </a:ext>
            </a:extLst>
          </p:cNvPr>
          <p:cNvSpPr>
            <a:spLocks noGrp="1"/>
          </p:cNvSpPr>
          <p:nvPr>
            <p:ph idx="1"/>
          </p:nvPr>
        </p:nvSpPr>
        <p:spPr/>
        <p:txBody>
          <a:bodyPr>
            <a:normAutofit/>
          </a:bodyPr>
          <a:lstStyle/>
          <a:p>
            <a:pPr marL="342900" indent="-342900">
              <a:buFontTx/>
              <a:buChar char="-"/>
            </a:pPr>
            <a:r>
              <a:rPr lang="de-CH" sz="2400" dirty="0"/>
              <a:t>Methode muss der Situation und der Befalls Stärke entsprechend ausgewählt werden</a:t>
            </a:r>
          </a:p>
          <a:p>
            <a:pPr marL="342900" indent="-342900">
              <a:buFontTx/>
              <a:buChar char="-"/>
            </a:pPr>
            <a:r>
              <a:rPr lang="de-CH" sz="2400" dirty="0"/>
              <a:t>Mechanische Behandlung (manuelles entfernen, Fallen)</a:t>
            </a:r>
          </a:p>
          <a:p>
            <a:pPr marL="342900" indent="-342900">
              <a:buFontTx/>
              <a:buChar char="-"/>
            </a:pPr>
            <a:r>
              <a:rPr lang="de-CH" sz="2400" dirty="0"/>
              <a:t>Behandlung mit Gift:</a:t>
            </a:r>
          </a:p>
          <a:p>
            <a:pPr marL="1085850" lvl="1" indent="-342900">
              <a:buFontTx/>
              <a:buChar char="-"/>
            </a:pPr>
            <a:r>
              <a:rPr lang="de-CH" sz="2400" dirty="0">
                <a:latin typeface="Arial" panose="020B0604020202020204" pitchFamily="34" charset="0"/>
                <a:cs typeface="Arial" panose="020B0604020202020204" pitchFamily="34" charset="0"/>
              </a:rPr>
              <a:t>Sicherheit der Menschen und Tiere beachten!!</a:t>
            </a:r>
          </a:p>
          <a:p>
            <a:pPr marL="1085850" lvl="1" indent="-342900">
              <a:buFontTx/>
              <a:buChar char="-"/>
            </a:pPr>
            <a:r>
              <a:rPr lang="de-CH" sz="2400" dirty="0">
                <a:latin typeface="Arial" panose="020B0604020202020204" pitchFamily="34" charset="0"/>
                <a:cs typeface="Arial" panose="020B0604020202020204" pitchFamily="34" charset="0"/>
              </a:rPr>
              <a:t>Produkt und deren Wirkung kennen (Sicherheitsdatenblatt)</a:t>
            </a:r>
          </a:p>
        </p:txBody>
      </p:sp>
      <p:sp>
        <p:nvSpPr>
          <p:cNvPr id="3" name="Textfeld 2">
            <a:extLst>
              <a:ext uri="{FF2B5EF4-FFF2-40B4-BE49-F238E27FC236}">
                <a16:creationId xmlns="" xmlns:a16="http://schemas.microsoft.com/office/drawing/2014/main" id="{9A1B6F5E-FC6C-4FBE-8104-B98E30BB88B5}"/>
              </a:ext>
            </a:extLst>
          </p:cNvPr>
          <p:cNvSpPr txBox="1"/>
          <p:nvPr/>
        </p:nvSpPr>
        <p:spPr>
          <a:xfrm>
            <a:off x="431973" y="260648"/>
            <a:ext cx="6228372" cy="830997"/>
          </a:xfrm>
          <a:prstGeom prst="rect">
            <a:avLst/>
          </a:prstGeom>
          <a:noFill/>
        </p:spPr>
        <p:txBody>
          <a:bodyPr wrap="none" rtlCol="0">
            <a:spAutoFit/>
          </a:bodyPr>
          <a:lstStyle/>
          <a:p>
            <a:r>
              <a:rPr lang="de-CH" sz="4800" b="1" dirty="0"/>
              <a:t>Schädlings Bekämpfung</a:t>
            </a:r>
          </a:p>
        </p:txBody>
      </p:sp>
    </p:spTree>
    <p:extLst>
      <p:ext uri="{BB962C8B-B14F-4D97-AF65-F5344CB8AC3E}">
        <p14:creationId xmlns:p14="http://schemas.microsoft.com/office/powerpoint/2010/main" val="31372457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052736"/>
            <a:ext cx="7560000" cy="3925664"/>
          </a:xfrm>
        </p:spPr>
        <p:txBody>
          <a:bodyPr>
            <a:normAutofit/>
          </a:bodyPr>
          <a:lstStyle/>
          <a:p>
            <a:r>
              <a:rPr lang="de-CH" sz="4400" b="1" dirty="0"/>
              <a:t>Mausbekämpfung mit Fallen</a:t>
            </a:r>
          </a:p>
        </p:txBody>
      </p:sp>
    </p:spTree>
    <p:extLst>
      <p:ext uri="{BB962C8B-B14F-4D97-AF65-F5344CB8AC3E}">
        <p14:creationId xmlns:p14="http://schemas.microsoft.com/office/powerpoint/2010/main" val="291977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576000" y="1441466"/>
            <a:ext cx="7560000" cy="3536934"/>
          </a:xfrm>
          <a:prstGeom prst="rect">
            <a:avLst/>
          </a:prstGeom>
        </p:spPr>
        <p:txBody>
          <a:bodyPr lIns="0" tIns="0" rIns="0" bIns="0">
            <a:normAutofit/>
          </a:bodyPr>
          <a:lstStyle/>
          <a:p>
            <a:pPr marL="0" indent="0">
              <a:lnSpc>
                <a:spcPts val="3000"/>
              </a:lnSpc>
              <a:spcBef>
                <a:spcPts val="0"/>
              </a:spcBef>
              <a:buNone/>
            </a:pPr>
            <a:endParaRPr lang="de-DE" sz="2000" dirty="0">
              <a:latin typeface="Arial"/>
              <a:cs typeface="Arial"/>
            </a:endParaRPr>
          </a:p>
        </p:txBody>
      </p:sp>
      <p:sp>
        <p:nvSpPr>
          <p:cNvPr id="2" name="Titel 1"/>
          <p:cNvSpPr>
            <a:spLocks noGrp="1"/>
          </p:cNvSpPr>
          <p:nvPr>
            <p:ph type="title" idx="4294967295"/>
          </p:nvPr>
        </p:nvSpPr>
        <p:spPr>
          <a:xfrm>
            <a:off x="576000" y="228604"/>
            <a:ext cx="8229600" cy="397929"/>
          </a:xfrm>
          <a:prstGeom prst="rect">
            <a:avLst/>
          </a:prstGeom>
        </p:spPr>
        <p:txBody>
          <a:bodyPr lIns="0" tIns="0" rIns="0" bIns="0" anchor="t" anchorCtr="0">
            <a:noAutofit/>
          </a:bodyPr>
          <a:lstStyle/>
          <a:p>
            <a:pPr algn="l">
              <a:lnSpc>
                <a:spcPts val="2200"/>
              </a:lnSpc>
            </a:pPr>
            <a:endParaRPr lang="de-DE" sz="2000" b="1" cap="all" dirty="0">
              <a:latin typeface="Arial Bold"/>
              <a:cs typeface="Arial Bold"/>
            </a:endParaRPr>
          </a:p>
        </p:txBody>
      </p:sp>
      <p:pic>
        <p:nvPicPr>
          <p:cNvPr id="4" name="Picture 2" descr="C:\Users\rzi\AppData\Local\Microsoft\Windows\Temporary Internet Files\Content.IE5\CYBNHKAS\image003[1].jpg"/>
          <p:cNvPicPr>
            <a:picLocks noChangeAspect="1" noChangeArrowheads="1"/>
          </p:cNvPicPr>
          <p:nvPr/>
        </p:nvPicPr>
        <p:blipFill>
          <a:blip r:embed="rId4" cstate="print"/>
          <a:srcRect t="9459" b="10811"/>
          <a:stretch>
            <a:fillRect/>
          </a:stretch>
        </p:blipFill>
        <p:spPr bwMode="auto">
          <a:xfrm>
            <a:off x="323528" y="692696"/>
            <a:ext cx="8493210" cy="5112568"/>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3573016"/>
            <a:ext cx="6660296" cy="1405384"/>
          </a:xfrm>
        </p:spPr>
        <p:txBody>
          <a:bodyPr/>
          <a:lstStyle/>
          <a:p>
            <a:endParaRPr lang="de-CH" dirty="0"/>
          </a:p>
        </p:txBody>
      </p:sp>
      <p:pic>
        <p:nvPicPr>
          <p:cNvPr id="71682" name="Picture 2" descr="C:\Users\rzi\AppData\Local\Microsoft\Windows\Temporary Internet Files\Content.IE5\QUXFJGPP\51ld+LAdm9L._SY355_[1].jpg"/>
          <p:cNvPicPr>
            <a:picLocks noChangeAspect="1" noChangeArrowheads="1"/>
          </p:cNvPicPr>
          <p:nvPr/>
        </p:nvPicPr>
        <p:blipFill>
          <a:blip r:embed="rId2" cstate="print"/>
          <a:srcRect/>
          <a:stretch>
            <a:fillRect/>
          </a:stretch>
        </p:blipFill>
        <p:spPr bwMode="auto">
          <a:xfrm>
            <a:off x="5292080" y="2708920"/>
            <a:ext cx="3381375" cy="3381375"/>
          </a:xfrm>
          <a:prstGeom prst="rect">
            <a:avLst/>
          </a:prstGeom>
          <a:noFill/>
        </p:spPr>
      </p:pic>
      <p:pic>
        <p:nvPicPr>
          <p:cNvPr id="71684" name="Picture 4" descr="C:\Users\rzi\AppData\Local\Microsoft\Windows\Temporary Internet Files\Content.IE5\PWDEXONT\Topsnap-Bennenung-Einzelteile[1].jpg"/>
          <p:cNvPicPr>
            <a:picLocks noChangeAspect="1" noChangeArrowheads="1"/>
          </p:cNvPicPr>
          <p:nvPr/>
        </p:nvPicPr>
        <p:blipFill>
          <a:blip r:embed="rId3" cstate="print"/>
          <a:srcRect/>
          <a:stretch>
            <a:fillRect/>
          </a:stretch>
        </p:blipFill>
        <p:spPr bwMode="auto">
          <a:xfrm>
            <a:off x="179512" y="2348880"/>
            <a:ext cx="4286250" cy="4343400"/>
          </a:xfrm>
          <a:prstGeom prst="rect">
            <a:avLst/>
          </a:prstGeom>
          <a:noFill/>
        </p:spPr>
      </p:pic>
      <p:pic>
        <p:nvPicPr>
          <p:cNvPr id="71683" name="Picture 3" descr="C:\Users\rzi\AppData\Local\Microsoft\Windows\Temporary Internet Files\Content.IE5\PWDEXONT\583922_swissinno_mausefalle_01[1].png"/>
          <p:cNvPicPr>
            <a:picLocks noChangeAspect="1" noChangeArrowheads="1"/>
          </p:cNvPicPr>
          <p:nvPr/>
        </p:nvPicPr>
        <p:blipFill>
          <a:blip r:embed="rId4" cstate="print"/>
          <a:srcRect/>
          <a:stretch>
            <a:fillRect/>
          </a:stretch>
        </p:blipFill>
        <p:spPr bwMode="auto">
          <a:xfrm>
            <a:off x="3275856" y="332656"/>
            <a:ext cx="3743126" cy="2808752"/>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441466"/>
            <a:ext cx="5508168" cy="1195446"/>
          </a:xfrm>
        </p:spPr>
        <p:txBody>
          <a:bodyPr/>
          <a:lstStyle/>
          <a:p>
            <a:endParaRPr lang="de-CH" dirty="0"/>
          </a:p>
        </p:txBody>
      </p:sp>
      <p:sp>
        <p:nvSpPr>
          <p:cNvPr id="3" name="Titel 2"/>
          <p:cNvSpPr>
            <a:spLocks noGrp="1"/>
          </p:cNvSpPr>
          <p:nvPr>
            <p:ph type="title" idx="4294967295"/>
          </p:nvPr>
        </p:nvSpPr>
        <p:spPr>
          <a:xfrm>
            <a:off x="575999" y="980728"/>
            <a:ext cx="6459801" cy="94539"/>
          </a:xfrm>
        </p:spPr>
        <p:txBody>
          <a:bodyPr>
            <a:normAutofit fontScale="90000"/>
          </a:bodyPr>
          <a:lstStyle/>
          <a:p>
            <a:endParaRPr lang="de-CH"/>
          </a:p>
        </p:txBody>
      </p:sp>
      <p:pic>
        <p:nvPicPr>
          <p:cNvPr id="4" name="Picture 2" descr="C:\Users\rzi\AppData\Local\Microsoft\Windows\Temporary Internet Files\Content.IE5\P8TWW076\340x264_c_8d3ca2b5bb[1].jpg"/>
          <p:cNvPicPr>
            <a:picLocks noChangeAspect="1" noChangeArrowheads="1"/>
          </p:cNvPicPr>
          <p:nvPr/>
        </p:nvPicPr>
        <p:blipFill>
          <a:blip r:embed="rId2" cstate="print"/>
          <a:srcRect t="7290" b="24671"/>
          <a:stretch>
            <a:fillRect/>
          </a:stretch>
        </p:blipFill>
        <p:spPr bwMode="auto">
          <a:xfrm>
            <a:off x="395536" y="3789040"/>
            <a:ext cx="5315733" cy="2808312"/>
          </a:xfrm>
          <a:prstGeom prst="rect">
            <a:avLst/>
          </a:prstGeom>
          <a:noFill/>
        </p:spPr>
      </p:pic>
      <p:pic>
        <p:nvPicPr>
          <p:cNvPr id="9217" name="Picture 1" descr="C:\Users\rzi\AppData\Local\Microsoft\Windows\Temporary Internet Files\Content.IE5\LX7JIAUF\2945[1].jpg"/>
          <p:cNvPicPr>
            <a:picLocks noChangeAspect="1" noChangeArrowheads="1"/>
          </p:cNvPicPr>
          <p:nvPr/>
        </p:nvPicPr>
        <p:blipFill>
          <a:blip r:embed="rId3" cstate="print"/>
          <a:srcRect/>
          <a:stretch>
            <a:fillRect/>
          </a:stretch>
        </p:blipFill>
        <p:spPr bwMode="auto">
          <a:xfrm>
            <a:off x="395536" y="332656"/>
            <a:ext cx="8349538" cy="316835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idx="4294967295"/>
          </p:nvPr>
        </p:nvSpPr>
        <p:spPr>
          <a:xfrm>
            <a:off x="575999" y="1029548"/>
            <a:ext cx="6459801" cy="45719"/>
          </a:xfrm>
        </p:spPr>
        <p:txBody>
          <a:bodyPr>
            <a:normAutofit fontScale="90000"/>
          </a:bodyPr>
          <a:lstStyle/>
          <a:p>
            <a:endParaRPr lang="de-CH"/>
          </a:p>
        </p:txBody>
      </p:sp>
      <p:pic>
        <p:nvPicPr>
          <p:cNvPr id="4" name="Picture 2" descr="C:\Users\rzi\AppData\Local\Microsoft\Windows\Temporary Internet Files\Content.IE5\OX51BSGY\10-2-b[1].jpg"/>
          <p:cNvPicPr>
            <a:picLocks noChangeAspect="1" noChangeArrowheads="1"/>
          </p:cNvPicPr>
          <p:nvPr/>
        </p:nvPicPr>
        <p:blipFill>
          <a:blip r:embed="rId2" cstate="print"/>
          <a:srcRect/>
          <a:stretch>
            <a:fillRect/>
          </a:stretch>
        </p:blipFill>
        <p:spPr bwMode="auto">
          <a:xfrm>
            <a:off x="323527" y="332656"/>
            <a:ext cx="8522295" cy="5688632"/>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691680" y="1441466"/>
            <a:ext cx="6444320" cy="3536934"/>
          </a:xfrm>
        </p:spPr>
        <p:txBody>
          <a:bodyPr/>
          <a:lstStyle/>
          <a:p>
            <a:endParaRPr lang="de-CH" dirty="0"/>
          </a:p>
        </p:txBody>
      </p:sp>
      <p:pic>
        <p:nvPicPr>
          <p:cNvPr id="70658" name="Picture 2" descr="C:\Users\rzi\AppData\Local\Microsoft\Windows\Temporary Internet Files\Content.IE5\OX51BSGY\sherman-trap[1].jpg"/>
          <p:cNvPicPr>
            <a:picLocks noChangeAspect="1" noChangeArrowheads="1"/>
          </p:cNvPicPr>
          <p:nvPr/>
        </p:nvPicPr>
        <p:blipFill>
          <a:blip r:embed="rId2" cstate="print"/>
          <a:srcRect/>
          <a:stretch>
            <a:fillRect/>
          </a:stretch>
        </p:blipFill>
        <p:spPr bwMode="auto">
          <a:xfrm>
            <a:off x="755576" y="343639"/>
            <a:ext cx="7632848" cy="5732587"/>
          </a:xfrm>
          <a:prstGeom prst="rect">
            <a:avLst/>
          </a:prstGeom>
          <a:noFill/>
        </p:spPr>
      </p:pic>
      <p:sp>
        <p:nvSpPr>
          <p:cNvPr id="4" name="Textfeld 3"/>
          <p:cNvSpPr txBox="1"/>
          <p:nvPr/>
        </p:nvSpPr>
        <p:spPr>
          <a:xfrm>
            <a:off x="251520" y="6165304"/>
            <a:ext cx="2880320" cy="369332"/>
          </a:xfrm>
          <a:prstGeom prst="rect">
            <a:avLst/>
          </a:prstGeom>
          <a:noFill/>
        </p:spPr>
        <p:txBody>
          <a:bodyPr wrap="square" rtlCol="0">
            <a:spAutoFit/>
          </a:bodyPr>
          <a:lstStyle/>
          <a:p>
            <a:r>
              <a:rPr lang="de-CH" dirty="0" err="1"/>
              <a:t>Sherman-Trap</a:t>
            </a:r>
            <a:endParaRPr lang="de-CH"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idx="4294967295"/>
          </p:nvPr>
        </p:nvSpPr>
        <p:spPr>
          <a:xfrm>
            <a:off x="576263" y="548680"/>
            <a:ext cx="7740153" cy="432048"/>
          </a:xfrm>
        </p:spPr>
        <p:txBody>
          <a:bodyPr>
            <a:normAutofit fontScale="90000"/>
          </a:bodyPr>
          <a:lstStyle/>
          <a:p>
            <a:r>
              <a:rPr lang="de-CH" sz="3100" b="1" dirty="0" smtClean="0"/>
              <a:t>Raum und </a:t>
            </a:r>
            <a:r>
              <a:rPr lang="de-CH" sz="3100" b="1" dirty="0"/>
              <a:t>Reservoir für Krankheitserreger</a:t>
            </a:r>
            <a:r>
              <a:rPr lang="de-CH" b="1" dirty="0"/>
              <a:t/>
            </a:r>
            <a:br>
              <a:rPr lang="de-CH" b="1" dirty="0"/>
            </a:br>
            <a:endParaRPr lang="de-CH" dirty="0"/>
          </a:p>
        </p:txBody>
      </p:sp>
      <p:pic>
        <p:nvPicPr>
          <p:cNvPr id="4" name="Picture 2" descr="C:\Users\rzi\AppData\Local\Microsoft\Windows\Temporary Internet Files\Content.IE5\OX51BSGY\1-m4fo0094[1].jpg"/>
          <p:cNvPicPr>
            <a:picLocks noChangeAspect="1" noChangeArrowheads="1"/>
          </p:cNvPicPr>
          <p:nvPr/>
        </p:nvPicPr>
        <p:blipFill>
          <a:blip r:embed="rId3" cstate="print"/>
          <a:srcRect/>
          <a:stretch>
            <a:fillRect/>
          </a:stretch>
        </p:blipFill>
        <p:spPr bwMode="auto">
          <a:xfrm>
            <a:off x="323528" y="1196752"/>
            <a:ext cx="8487670" cy="4394727"/>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441466"/>
            <a:ext cx="3491944" cy="2995646"/>
          </a:xfrm>
        </p:spPr>
        <p:txBody>
          <a:bodyPr/>
          <a:lstStyle/>
          <a:p>
            <a:endParaRPr lang="de-CH" dirty="0"/>
          </a:p>
        </p:txBody>
      </p:sp>
      <p:sp>
        <p:nvSpPr>
          <p:cNvPr id="3" name="Titel 2"/>
          <p:cNvSpPr>
            <a:spLocks noGrp="1"/>
          </p:cNvSpPr>
          <p:nvPr>
            <p:ph type="title" idx="4294967295"/>
          </p:nvPr>
        </p:nvSpPr>
        <p:spPr>
          <a:xfrm>
            <a:off x="575999" y="836712"/>
            <a:ext cx="3851985" cy="238555"/>
          </a:xfrm>
        </p:spPr>
        <p:txBody>
          <a:bodyPr>
            <a:normAutofit fontScale="90000"/>
          </a:bodyPr>
          <a:lstStyle/>
          <a:p>
            <a:endParaRPr lang="de-CH" dirty="0"/>
          </a:p>
        </p:txBody>
      </p:sp>
      <p:pic>
        <p:nvPicPr>
          <p:cNvPr id="4" name="Picture 3" descr="C:\Users\rzi\AppData\Local\Microsoft\Windows\Temporary Internet Files\Content.IE5\OX51BSGY\topcat600x480[1].jpg"/>
          <p:cNvPicPr>
            <a:picLocks noChangeAspect="1" noChangeArrowheads="1"/>
          </p:cNvPicPr>
          <p:nvPr/>
        </p:nvPicPr>
        <p:blipFill>
          <a:blip r:embed="rId2" cstate="print"/>
          <a:srcRect/>
          <a:stretch>
            <a:fillRect/>
          </a:stretch>
        </p:blipFill>
        <p:spPr bwMode="auto">
          <a:xfrm>
            <a:off x="5076055" y="620688"/>
            <a:ext cx="3750177" cy="3024336"/>
          </a:xfrm>
          <a:prstGeom prst="rect">
            <a:avLst/>
          </a:prstGeom>
          <a:noFill/>
        </p:spPr>
      </p:pic>
      <p:pic>
        <p:nvPicPr>
          <p:cNvPr id="5" name="Picture 2" descr="C:\Users\rzi\AppData\Local\Microsoft\Windows\Temporary Internet Files\Content.IE5\QUXFJGPP\einzelteile-falle[1].jpg"/>
          <p:cNvPicPr>
            <a:picLocks noChangeAspect="1" noChangeArrowheads="1"/>
          </p:cNvPicPr>
          <p:nvPr/>
        </p:nvPicPr>
        <p:blipFill>
          <a:blip r:embed="rId3" cstate="print"/>
          <a:srcRect/>
          <a:stretch>
            <a:fillRect/>
          </a:stretch>
        </p:blipFill>
        <p:spPr bwMode="auto">
          <a:xfrm>
            <a:off x="323527" y="332656"/>
            <a:ext cx="4514787" cy="568863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441466"/>
            <a:ext cx="4500056" cy="3536934"/>
          </a:xfrm>
        </p:spPr>
        <p:txBody>
          <a:bodyPr/>
          <a:lstStyle/>
          <a:p>
            <a:endParaRPr lang="de-CH" dirty="0"/>
          </a:p>
        </p:txBody>
      </p:sp>
      <p:pic>
        <p:nvPicPr>
          <p:cNvPr id="44034" name="Picture 2" descr="C:\Users\rzi\AppData\Local\Microsoft\Windows\Temporary Internet Files\Content.IE5\BEDLZGEX\02[1].jpg"/>
          <p:cNvPicPr>
            <a:picLocks noChangeAspect="1" noChangeArrowheads="1"/>
          </p:cNvPicPr>
          <p:nvPr/>
        </p:nvPicPr>
        <p:blipFill>
          <a:blip r:embed="rId2" cstate="print"/>
          <a:srcRect/>
          <a:stretch>
            <a:fillRect/>
          </a:stretch>
        </p:blipFill>
        <p:spPr bwMode="auto">
          <a:xfrm>
            <a:off x="395536" y="260648"/>
            <a:ext cx="5949280" cy="594928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2636912"/>
            <a:ext cx="3275920" cy="936104"/>
          </a:xfrm>
        </p:spPr>
        <p:txBody>
          <a:bodyPr/>
          <a:lstStyle/>
          <a:p>
            <a:endParaRPr lang="de-CH" dirty="0"/>
          </a:p>
        </p:txBody>
      </p:sp>
      <p:sp>
        <p:nvSpPr>
          <p:cNvPr id="3" name="Titel 2"/>
          <p:cNvSpPr>
            <a:spLocks noGrp="1"/>
          </p:cNvSpPr>
          <p:nvPr>
            <p:ph type="title" idx="4294967295"/>
          </p:nvPr>
        </p:nvSpPr>
        <p:spPr>
          <a:xfrm flipV="1">
            <a:off x="575999" y="1075267"/>
            <a:ext cx="3419937" cy="121485"/>
          </a:xfrm>
        </p:spPr>
        <p:txBody>
          <a:bodyPr>
            <a:normAutofit fontScale="90000"/>
          </a:bodyPr>
          <a:lstStyle/>
          <a:p>
            <a:endParaRPr lang="de-CH" dirty="0"/>
          </a:p>
        </p:txBody>
      </p:sp>
      <p:pic>
        <p:nvPicPr>
          <p:cNvPr id="6145" name="Picture 1" descr="C:\Users\rzi\AppData\Local\Microsoft\Windows\Temporary Internet Files\Content.IE5\UZ6UGNJL\maulwurf_2[1].gif"/>
          <p:cNvPicPr>
            <a:picLocks noChangeAspect="1" noChangeArrowheads="1"/>
          </p:cNvPicPr>
          <p:nvPr/>
        </p:nvPicPr>
        <p:blipFill>
          <a:blip r:embed="rId2" cstate="print"/>
          <a:srcRect/>
          <a:stretch>
            <a:fillRect/>
          </a:stretch>
        </p:blipFill>
        <p:spPr bwMode="auto">
          <a:xfrm>
            <a:off x="251520" y="332656"/>
            <a:ext cx="4477393" cy="3947175"/>
          </a:xfrm>
          <a:prstGeom prst="rect">
            <a:avLst/>
          </a:prstGeom>
          <a:noFill/>
        </p:spPr>
      </p:pic>
      <p:pic>
        <p:nvPicPr>
          <p:cNvPr id="6146" name="Picture 2" descr="C:\Users\rzi\AppData\Local\Microsoft\Windows\Temporary Internet Files\Content.IE5\QM6QIQAE\schermaus_2[1].gif"/>
          <p:cNvPicPr>
            <a:picLocks noChangeAspect="1" noChangeArrowheads="1"/>
          </p:cNvPicPr>
          <p:nvPr/>
        </p:nvPicPr>
        <p:blipFill>
          <a:blip r:embed="rId3" cstate="print"/>
          <a:srcRect/>
          <a:stretch>
            <a:fillRect/>
          </a:stretch>
        </p:blipFill>
        <p:spPr bwMode="auto">
          <a:xfrm>
            <a:off x="4932040" y="2276975"/>
            <a:ext cx="3816424" cy="3364480"/>
          </a:xfrm>
          <a:prstGeom prst="rect">
            <a:avLst/>
          </a:prstGeom>
          <a:noFill/>
        </p:spPr>
      </p:pic>
      <p:sp>
        <p:nvSpPr>
          <p:cNvPr id="6" name="Textfeld 5"/>
          <p:cNvSpPr txBox="1"/>
          <p:nvPr/>
        </p:nvSpPr>
        <p:spPr>
          <a:xfrm>
            <a:off x="323528" y="4653136"/>
            <a:ext cx="2880320" cy="369332"/>
          </a:xfrm>
          <a:prstGeom prst="rect">
            <a:avLst/>
          </a:prstGeom>
          <a:noFill/>
        </p:spPr>
        <p:txBody>
          <a:bodyPr wrap="square" rtlCol="0">
            <a:spAutoFit/>
          </a:bodyPr>
          <a:lstStyle/>
          <a:p>
            <a:r>
              <a:rPr lang="de-CH" dirty="0"/>
              <a:t>Maulwurf</a:t>
            </a:r>
          </a:p>
        </p:txBody>
      </p:sp>
      <p:sp>
        <p:nvSpPr>
          <p:cNvPr id="7" name="Textfeld 6"/>
          <p:cNvSpPr txBox="1"/>
          <p:nvPr/>
        </p:nvSpPr>
        <p:spPr>
          <a:xfrm>
            <a:off x="4932040" y="5877272"/>
            <a:ext cx="2088232" cy="369332"/>
          </a:xfrm>
          <a:prstGeom prst="rect">
            <a:avLst/>
          </a:prstGeom>
          <a:noFill/>
        </p:spPr>
        <p:txBody>
          <a:bodyPr wrap="square" rtlCol="0">
            <a:spAutoFit/>
          </a:bodyPr>
          <a:lstStyle/>
          <a:p>
            <a:r>
              <a:rPr lang="de-CH" dirty="0"/>
              <a:t>Schermaus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2047832"/>
            <a:ext cx="4068008" cy="2930568"/>
          </a:xfrm>
        </p:spPr>
        <p:txBody>
          <a:bodyPr/>
          <a:lstStyle/>
          <a:p>
            <a:endParaRPr lang="de-CH" dirty="0"/>
          </a:p>
        </p:txBody>
      </p:sp>
      <p:pic>
        <p:nvPicPr>
          <p:cNvPr id="7169" name="Picture 1" descr="C:\Users\rzi\AppData\Local\Microsoft\Windows\Temporary Internet Files\Content.IE5\P8TWW076\1553771_1_articlegross_385_0900_22917_[1].jpg"/>
          <p:cNvPicPr>
            <a:picLocks noChangeAspect="1" noChangeArrowheads="1"/>
          </p:cNvPicPr>
          <p:nvPr/>
        </p:nvPicPr>
        <p:blipFill>
          <a:blip r:embed="rId2" cstate="print"/>
          <a:srcRect l="5514" t="10800" r="32917" b="5501"/>
          <a:stretch>
            <a:fillRect/>
          </a:stretch>
        </p:blipFill>
        <p:spPr bwMode="auto">
          <a:xfrm>
            <a:off x="323528" y="1844824"/>
            <a:ext cx="4824536" cy="4464496"/>
          </a:xfrm>
          <a:prstGeom prst="rect">
            <a:avLst/>
          </a:prstGeom>
          <a:noFill/>
        </p:spPr>
      </p:pic>
      <p:pic>
        <p:nvPicPr>
          <p:cNvPr id="7170" name="Picture 2" descr="C:\Users\rzi\AppData\Local\Microsoft\Windows\Temporary Internet Files\Content.IE5\CYBNHKAS\rimg0460r[1].jpg"/>
          <p:cNvPicPr>
            <a:picLocks noChangeAspect="1" noChangeArrowheads="1"/>
          </p:cNvPicPr>
          <p:nvPr/>
        </p:nvPicPr>
        <p:blipFill>
          <a:blip r:embed="rId3" cstate="print"/>
          <a:srcRect l="9656" r="8957"/>
          <a:stretch>
            <a:fillRect/>
          </a:stretch>
        </p:blipFill>
        <p:spPr bwMode="auto">
          <a:xfrm>
            <a:off x="4572000" y="476672"/>
            <a:ext cx="4248472" cy="2930567"/>
          </a:xfrm>
          <a:prstGeom prst="rect">
            <a:avLst/>
          </a:prstGeom>
          <a:noFill/>
        </p:spPr>
      </p:pic>
      <p:sp>
        <p:nvSpPr>
          <p:cNvPr id="5" name="Textfeld 4"/>
          <p:cNvSpPr txBox="1"/>
          <p:nvPr/>
        </p:nvSpPr>
        <p:spPr>
          <a:xfrm>
            <a:off x="7524328" y="3429000"/>
            <a:ext cx="1480875" cy="369332"/>
          </a:xfrm>
          <a:prstGeom prst="rect">
            <a:avLst/>
          </a:prstGeom>
          <a:noFill/>
        </p:spPr>
        <p:txBody>
          <a:bodyPr wrap="square" rtlCol="0">
            <a:spAutoFit/>
          </a:bodyPr>
          <a:lstStyle/>
          <a:p>
            <a:r>
              <a:rPr lang="de-CH" dirty="0"/>
              <a:t>Schermaus</a:t>
            </a:r>
          </a:p>
        </p:txBody>
      </p:sp>
      <p:sp>
        <p:nvSpPr>
          <p:cNvPr id="6" name="Textfeld 5"/>
          <p:cNvSpPr txBox="1"/>
          <p:nvPr/>
        </p:nvSpPr>
        <p:spPr>
          <a:xfrm>
            <a:off x="5220072" y="5949280"/>
            <a:ext cx="1368152" cy="369332"/>
          </a:xfrm>
          <a:prstGeom prst="rect">
            <a:avLst/>
          </a:prstGeom>
          <a:noFill/>
        </p:spPr>
        <p:txBody>
          <a:bodyPr wrap="square" rtlCol="0">
            <a:spAutoFit/>
          </a:bodyPr>
          <a:lstStyle/>
          <a:p>
            <a:r>
              <a:rPr lang="de-CH" dirty="0"/>
              <a:t>Maulwurf</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460F3E04-5A28-4469-9CFE-72546588C239}"/>
              </a:ext>
            </a:extLst>
          </p:cNvPr>
          <p:cNvSpPr>
            <a:spLocks noGrp="1"/>
          </p:cNvSpPr>
          <p:nvPr>
            <p:ph idx="1"/>
          </p:nvPr>
        </p:nvSpPr>
        <p:spPr>
          <a:xfrm>
            <a:off x="576000" y="1441466"/>
            <a:ext cx="7560000" cy="4867854"/>
          </a:xfrm>
        </p:spPr>
        <p:txBody>
          <a:bodyPr>
            <a:normAutofit/>
          </a:bodyPr>
          <a:lstStyle/>
          <a:p>
            <a:r>
              <a:rPr lang="de-CH" dirty="0"/>
              <a:t>Es muss abgewogen werden, was ethischer ist.</a:t>
            </a:r>
          </a:p>
          <a:p>
            <a:r>
              <a:rPr lang="de-CH" dirty="0"/>
              <a:t>Grundsätzlich sind Fallen (egal ob Totschlag- oder Lebendfallen) fraglich! </a:t>
            </a:r>
          </a:p>
          <a:p>
            <a:r>
              <a:rPr lang="de-CH" dirty="0"/>
              <a:t>(Stress, Stoffwechsel, unsaubere «Unfälle», was macht man mit einer gefangenen lebendigen Maus? Etc.)</a:t>
            </a:r>
          </a:p>
          <a:p>
            <a:endParaRPr lang="de-CH" dirty="0"/>
          </a:p>
          <a:p>
            <a:r>
              <a:rPr lang="de-CH" dirty="0"/>
              <a:t>Behandlung mit Gift ist:</a:t>
            </a:r>
          </a:p>
          <a:p>
            <a:r>
              <a:rPr lang="de-CH" dirty="0"/>
              <a:t>einiges effizienter, Produkte welche das Tierleiden minimal halten, gezielter Einsatz möglich, Populationen können nachhaltig dezimiert werden.</a:t>
            </a:r>
          </a:p>
          <a:p>
            <a:endParaRPr lang="de-CH" dirty="0"/>
          </a:p>
        </p:txBody>
      </p:sp>
      <p:sp>
        <p:nvSpPr>
          <p:cNvPr id="4" name="Textfeld 3">
            <a:extLst>
              <a:ext uri="{FF2B5EF4-FFF2-40B4-BE49-F238E27FC236}">
                <a16:creationId xmlns="" xmlns:a16="http://schemas.microsoft.com/office/drawing/2014/main" id="{D9DFF0E5-1BD4-406E-87F0-8498E00DBE0D}"/>
              </a:ext>
            </a:extLst>
          </p:cNvPr>
          <p:cNvSpPr txBox="1"/>
          <p:nvPr/>
        </p:nvSpPr>
        <p:spPr>
          <a:xfrm>
            <a:off x="467544" y="332656"/>
            <a:ext cx="3912225" cy="830997"/>
          </a:xfrm>
          <a:prstGeom prst="rect">
            <a:avLst/>
          </a:prstGeom>
          <a:noFill/>
        </p:spPr>
        <p:txBody>
          <a:bodyPr wrap="none" rtlCol="0">
            <a:spAutoFit/>
          </a:bodyPr>
          <a:lstStyle/>
          <a:p>
            <a:r>
              <a:rPr lang="de-CH" sz="4800" b="1" dirty="0"/>
              <a:t>Fallen vs. Gift?</a:t>
            </a:r>
          </a:p>
        </p:txBody>
      </p:sp>
    </p:spTree>
    <p:extLst>
      <p:ext uri="{BB962C8B-B14F-4D97-AF65-F5344CB8AC3E}">
        <p14:creationId xmlns:p14="http://schemas.microsoft.com/office/powerpoint/2010/main" val="3613010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971600" y="2276872"/>
            <a:ext cx="5328592" cy="2701528"/>
          </a:xfrm>
        </p:spPr>
        <p:txBody>
          <a:bodyPr/>
          <a:lstStyle/>
          <a:p>
            <a:endParaRPr lang="de-CH" dirty="0"/>
          </a:p>
        </p:txBody>
      </p:sp>
      <p:pic>
        <p:nvPicPr>
          <p:cNvPr id="3074" name="Picture 2" descr="Bildergebnis für steinmarder">
            <a:hlinkClick r:id="rId2"/>
          </p:cNvPr>
          <p:cNvPicPr>
            <a:picLocks noChangeAspect="1" noChangeArrowheads="1"/>
          </p:cNvPicPr>
          <p:nvPr/>
        </p:nvPicPr>
        <p:blipFill>
          <a:blip r:embed="rId3" cstate="print"/>
          <a:srcRect/>
          <a:stretch>
            <a:fillRect/>
          </a:stretch>
        </p:blipFill>
        <p:spPr bwMode="auto">
          <a:xfrm>
            <a:off x="611560" y="1628800"/>
            <a:ext cx="6768752" cy="4399689"/>
          </a:xfrm>
          <a:prstGeom prst="rect">
            <a:avLst/>
          </a:prstGeom>
          <a:noFill/>
        </p:spPr>
      </p:pic>
      <p:sp>
        <p:nvSpPr>
          <p:cNvPr id="4" name="Textfeld 3"/>
          <p:cNvSpPr txBox="1"/>
          <p:nvPr/>
        </p:nvSpPr>
        <p:spPr>
          <a:xfrm>
            <a:off x="539552" y="836712"/>
            <a:ext cx="7992888" cy="769441"/>
          </a:xfrm>
          <a:prstGeom prst="rect">
            <a:avLst/>
          </a:prstGeom>
          <a:noFill/>
        </p:spPr>
        <p:txBody>
          <a:bodyPr wrap="square" rtlCol="0">
            <a:spAutoFit/>
          </a:bodyPr>
          <a:lstStyle/>
          <a:p>
            <a:r>
              <a:rPr lang="de-CH" sz="4400" dirty="0"/>
              <a:t>Beispiel Steinmarder</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115616" y="2597388"/>
            <a:ext cx="2592288" cy="2381011"/>
          </a:xfrm>
        </p:spPr>
        <p:txBody>
          <a:bodyPr/>
          <a:lstStyle/>
          <a:p>
            <a:endParaRPr lang="de-CH" dirty="0"/>
          </a:p>
        </p:txBody>
      </p:sp>
      <p:pic>
        <p:nvPicPr>
          <p:cNvPr id="2050" name="Picture 2" descr="Bildergebnis für Marderfalle">
            <a:hlinkClick r:id="rId2"/>
          </p:cNvPr>
          <p:cNvPicPr>
            <a:picLocks noChangeAspect="1" noChangeArrowheads="1"/>
          </p:cNvPicPr>
          <p:nvPr/>
        </p:nvPicPr>
        <p:blipFill>
          <a:blip r:embed="rId3" cstate="print"/>
          <a:srcRect/>
          <a:stretch>
            <a:fillRect/>
          </a:stretch>
        </p:blipFill>
        <p:spPr bwMode="auto">
          <a:xfrm>
            <a:off x="467545" y="4260611"/>
            <a:ext cx="6480720" cy="2187328"/>
          </a:xfrm>
          <a:prstGeom prst="rect">
            <a:avLst/>
          </a:prstGeom>
          <a:noFill/>
        </p:spPr>
      </p:pic>
      <p:pic>
        <p:nvPicPr>
          <p:cNvPr id="2052" name="Picture 4" descr="Bildergebnis für Marderfalle">
            <a:hlinkClick r:id="rId4"/>
          </p:cNvPr>
          <p:cNvPicPr>
            <a:picLocks noChangeAspect="1" noChangeArrowheads="1"/>
          </p:cNvPicPr>
          <p:nvPr/>
        </p:nvPicPr>
        <p:blipFill>
          <a:blip r:embed="rId5" cstate="print"/>
          <a:srcRect/>
          <a:stretch>
            <a:fillRect/>
          </a:stretch>
        </p:blipFill>
        <p:spPr bwMode="auto">
          <a:xfrm>
            <a:off x="611560" y="1556792"/>
            <a:ext cx="4762500" cy="265747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 xmlns:a16="http://schemas.microsoft.com/office/drawing/2014/main" id="{946A85E1-F4DA-499C-8343-23B7FA8766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4845" y="1412776"/>
            <a:ext cx="6194310" cy="4108893"/>
          </a:xfrm>
        </p:spPr>
      </p:pic>
      <p:sp>
        <p:nvSpPr>
          <p:cNvPr id="3" name="Textfeld 2">
            <a:extLst>
              <a:ext uri="{FF2B5EF4-FFF2-40B4-BE49-F238E27FC236}">
                <a16:creationId xmlns="" xmlns:a16="http://schemas.microsoft.com/office/drawing/2014/main" id="{CEFCF5BD-CDBE-4F4C-A78B-CF54A9C5F537}"/>
              </a:ext>
            </a:extLst>
          </p:cNvPr>
          <p:cNvSpPr txBox="1"/>
          <p:nvPr/>
        </p:nvSpPr>
        <p:spPr>
          <a:xfrm>
            <a:off x="576000" y="476672"/>
            <a:ext cx="4187044" cy="769441"/>
          </a:xfrm>
          <a:prstGeom prst="rect">
            <a:avLst/>
          </a:prstGeom>
          <a:noFill/>
        </p:spPr>
        <p:txBody>
          <a:bodyPr wrap="none" rtlCol="0">
            <a:spAutoFit/>
          </a:bodyPr>
          <a:lstStyle/>
          <a:p>
            <a:r>
              <a:rPr lang="de-CH" sz="4400" b="1" dirty="0"/>
              <a:t>Beispiel Rotfuchs</a:t>
            </a:r>
          </a:p>
        </p:txBody>
      </p:sp>
    </p:spTree>
    <p:extLst>
      <p:ext uri="{BB962C8B-B14F-4D97-AF65-F5344CB8AC3E}">
        <p14:creationId xmlns:p14="http://schemas.microsoft.com/office/powerpoint/2010/main" val="366909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A477D5D0-B532-41B9-A1A3-8B3A271D2B56}"/>
              </a:ext>
            </a:extLst>
          </p:cNvPr>
          <p:cNvSpPr>
            <a:spLocks noGrp="1"/>
          </p:cNvSpPr>
          <p:nvPr>
            <p:ph idx="1"/>
          </p:nvPr>
        </p:nvSpPr>
        <p:spPr>
          <a:xfrm>
            <a:off x="611560" y="1484784"/>
            <a:ext cx="7560000" cy="3536934"/>
          </a:xfrm>
        </p:spPr>
        <p:txBody>
          <a:bodyPr/>
          <a:lstStyle/>
          <a:p>
            <a:r>
              <a:rPr lang="de-CH" sz="2400" dirty="0"/>
              <a:t>Der Rotfuchs ist ein enorm anpassungsfähiger Kulturfolger.</a:t>
            </a:r>
          </a:p>
          <a:p>
            <a:r>
              <a:rPr lang="de-CH" sz="2400" dirty="0"/>
              <a:t>Die Stadt Zürich hat eine der höchsten Stadtfuchs Dichten in ganz Europa.</a:t>
            </a:r>
          </a:p>
          <a:p>
            <a:r>
              <a:rPr lang="de-CH" sz="2400" dirty="0" err="1"/>
              <a:t>Sadtfüchse</a:t>
            </a:r>
            <a:r>
              <a:rPr lang="de-CH" sz="2400" dirty="0"/>
              <a:t> sind genetisch von den Füchsen in Feld und Wald unterschiedlich! (nur wenige «Gründertiere»)</a:t>
            </a:r>
          </a:p>
          <a:p>
            <a:endParaRPr lang="de-CH" dirty="0"/>
          </a:p>
        </p:txBody>
      </p:sp>
      <p:sp>
        <p:nvSpPr>
          <p:cNvPr id="3" name="Textfeld 2">
            <a:extLst>
              <a:ext uri="{FF2B5EF4-FFF2-40B4-BE49-F238E27FC236}">
                <a16:creationId xmlns="" xmlns:a16="http://schemas.microsoft.com/office/drawing/2014/main" id="{CFF9E62D-731F-4551-AD67-9C1D359FDD10}"/>
              </a:ext>
            </a:extLst>
          </p:cNvPr>
          <p:cNvSpPr txBox="1"/>
          <p:nvPr/>
        </p:nvSpPr>
        <p:spPr>
          <a:xfrm>
            <a:off x="467544" y="332656"/>
            <a:ext cx="2234586" cy="769441"/>
          </a:xfrm>
          <a:prstGeom prst="rect">
            <a:avLst/>
          </a:prstGeom>
          <a:noFill/>
        </p:spPr>
        <p:txBody>
          <a:bodyPr wrap="none" rtlCol="0">
            <a:spAutoFit/>
          </a:bodyPr>
          <a:lstStyle/>
          <a:p>
            <a:r>
              <a:rPr lang="de-CH" sz="4400" b="1" dirty="0"/>
              <a:t>Rotfuchs</a:t>
            </a:r>
          </a:p>
        </p:txBody>
      </p:sp>
    </p:spTree>
    <p:extLst>
      <p:ext uri="{BB962C8B-B14F-4D97-AF65-F5344CB8AC3E}">
        <p14:creationId xmlns:p14="http://schemas.microsoft.com/office/powerpoint/2010/main" val="3750461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a:extLst>
              <a:ext uri="{FF2B5EF4-FFF2-40B4-BE49-F238E27FC236}">
                <a16:creationId xmlns="" xmlns:a16="http://schemas.microsoft.com/office/drawing/2014/main" id="{A65D65F8-74C8-454F-887D-D2D45E0805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8411" y="1178136"/>
            <a:ext cx="8027177" cy="4501728"/>
          </a:xfrm>
        </p:spPr>
      </p:pic>
      <p:sp>
        <p:nvSpPr>
          <p:cNvPr id="5" name="Textfeld 4">
            <a:extLst>
              <a:ext uri="{FF2B5EF4-FFF2-40B4-BE49-F238E27FC236}">
                <a16:creationId xmlns="" xmlns:a16="http://schemas.microsoft.com/office/drawing/2014/main" id="{3779CD55-9922-4EBE-AE1C-6074477807AD}"/>
              </a:ext>
            </a:extLst>
          </p:cNvPr>
          <p:cNvSpPr txBox="1"/>
          <p:nvPr/>
        </p:nvSpPr>
        <p:spPr>
          <a:xfrm>
            <a:off x="549525" y="260648"/>
            <a:ext cx="6380208" cy="769441"/>
          </a:xfrm>
          <a:prstGeom prst="rect">
            <a:avLst/>
          </a:prstGeom>
          <a:noFill/>
        </p:spPr>
        <p:txBody>
          <a:bodyPr wrap="none" rtlCol="0">
            <a:spAutoFit/>
          </a:bodyPr>
          <a:lstStyle/>
          <a:p>
            <a:r>
              <a:rPr lang="de-CH" sz="4400" b="1" dirty="0"/>
              <a:t>Kletterkunst eines Fuchses</a:t>
            </a:r>
          </a:p>
        </p:txBody>
      </p:sp>
    </p:spTree>
    <p:extLst>
      <p:ext uri="{BB962C8B-B14F-4D97-AF65-F5344CB8AC3E}">
        <p14:creationId xmlns:p14="http://schemas.microsoft.com/office/powerpoint/2010/main" val="2107113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916832"/>
            <a:ext cx="7560000" cy="4176464"/>
          </a:xfrm>
        </p:spPr>
        <p:txBody>
          <a:bodyPr>
            <a:normAutofit/>
          </a:bodyPr>
          <a:lstStyle/>
          <a:p>
            <a:r>
              <a:rPr lang="de-CH" sz="2800" b="1" dirty="0"/>
              <a:t>Futterkonkurrenten</a:t>
            </a:r>
          </a:p>
          <a:p>
            <a:endParaRPr lang="de-CH" sz="2800" dirty="0"/>
          </a:p>
          <a:p>
            <a:r>
              <a:rPr lang="de-CH" sz="2800" dirty="0"/>
              <a:t>Mäuse, Krähen, Marder, Haussperling, Graureiher (‚Spezialisten‘): Futterstellen, -Lager</a:t>
            </a:r>
          </a:p>
          <a:p>
            <a:endParaRPr lang="de-CH" sz="2800" dirty="0"/>
          </a:p>
          <a:p>
            <a:r>
              <a:rPr lang="de-CH" sz="2800" b="1" dirty="0"/>
              <a:t>Verunreinigungen, Hygiene</a:t>
            </a:r>
          </a:p>
          <a:p>
            <a:endParaRPr lang="de-CH" sz="2800" dirty="0"/>
          </a:p>
          <a:p>
            <a:r>
              <a:rPr lang="de-CH" sz="2800" u="sng" dirty="0"/>
              <a:t>Mäuse, Vögel</a:t>
            </a:r>
            <a:r>
              <a:rPr lang="de-CH" sz="2800" dirty="0"/>
              <a:t>: Kot/Urin im Futter, auf Arbeitsflächen und </a:t>
            </a:r>
            <a:r>
              <a:rPr lang="de-CH" sz="2800" dirty="0" smtClean="0"/>
              <a:t>–Geräten; </a:t>
            </a:r>
            <a:endParaRPr lang="de-CH" sz="2800" dirty="0"/>
          </a:p>
          <a:p>
            <a:r>
              <a:rPr lang="de-CH" sz="2800" u="sng" dirty="0" smtClean="0"/>
              <a:t>Schaben</a:t>
            </a:r>
            <a:r>
              <a:rPr lang="de-CH" sz="2800" dirty="0"/>
              <a:t>: in Lebensmitteln</a:t>
            </a:r>
          </a:p>
          <a:p>
            <a:endParaRPr lang="de-CH" sz="2800" dirty="0"/>
          </a:p>
        </p:txBody>
      </p:sp>
      <p:sp>
        <p:nvSpPr>
          <p:cNvPr id="3" name="Textfeld 2"/>
          <p:cNvSpPr txBox="1"/>
          <p:nvPr/>
        </p:nvSpPr>
        <p:spPr>
          <a:xfrm>
            <a:off x="395536" y="620688"/>
            <a:ext cx="7632848" cy="769441"/>
          </a:xfrm>
          <a:prstGeom prst="rect">
            <a:avLst/>
          </a:prstGeom>
          <a:noFill/>
        </p:spPr>
        <p:txBody>
          <a:bodyPr wrap="square" rtlCol="0">
            <a:spAutoFit/>
          </a:bodyPr>
          <a:lstStyle/>
          <a:p>
            <a:r>
              <a:rPr lang="de-CH" sz="4400" b="1" dirty="0">
                <a:latin typeface="Arial Bold"/>
              </a:rPr>
              <a:t>„Schädlinge“ im Zoo</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idx="4294967295"/>
          </p:nvPr>
        </p:nvSpPr>
        <p:spPr>
          <a:xfrm>
            <a:off x="576000" y="1035152"/>
            <a:ext cx="6459801" cy="846663"/>
          </a:xfrm>
        </p:spPr>
        <p:txBody>
          <a:bodyPr/>
          <a:lstStyle/>
          <a:p>
            <a:endParaRPr lang="de-CH" dirty="0"/>
          </a:p>
        </p:txBody>
      </p:sp>
      <p:pic>
        <p:nvPicPr>
          <p:cNvPr id="35842" name="Picture 2" descr="C:\Users\rzi\AppData\Local\Microsoft\Windows\Temporary Internet Files\Content.IE5\P8TWW076\mus-musculus2[1].jpg"/>
          <p:cNvPicPr>
            <a:picLocks noChangeAspect="1" noChangeArrowheads="1"/>
          </p:cNvPicPr>
          <p:nvPr/>
        </p:nvPicPr>
        <p:blipFill>
          <a:blip r:embed="rId2" cstate="print"/>
          <a:srcRect/>
          <a:stretch>
            <a:fillRect/>
          </a:stretch>
        </p:blipFill>
        <p:spPr bwMode="auto">
          <a:xfrm>
            <a:off x="0" y="908720"/>
            <a:ext cx="9144000" cy="5114661"/>
          </a:xfrm>
          <a:prstGeom prst="rect">
            <a:avLst/>
          </a:prstGeom>
          <a:noFill/>
        </p:spPr>
      </p:pic>
      <p:sp>
        <p:nvSpPr>
          <p:cNvPr id="5" name="Textfeld 4"/>
          <p:cNvSpPr txBox="1"/>
          <p:nvPr/>
        </p:nvSpPr>
        <p:spPr>
          <a:xfrm>
            <a:off x="683568" y="908720"/>
            <a:ext cx="3168352" cy="769441"/>
          </a:xfrm>
          <a:prstGeom prst="rect">
            <a:avLst/>
          </a:prstGeom>
          <a:noFill/>
        </p:spPr>
        <p:txBody>
          <a:bodyPr wrap="square" rtlCol="0">
            <a:spAutoFit/>
          </a:bodyPr>
          <a:lstStyle/>
          <a:p>
            <a:r>
              <a:rPr lang="de-CH" sz="4400" b="1" dirty="0">
                <a:latin typeface="Arial Bold"/>
              </a:rPr>
              <a:t>Viel Erfolg!</a:t>
            </a:r>
          </a:p>
        </p:txBody>
      </p:sp>
      <p:sp>
        <p:nvSpPr>
          <p:cNvPr id="6" name="Textfeld 5"/>
          <p:cNvSpPr txBox="1"/>
          <p:nvPr/>
        </p:nvSpPr>
        <p:spPr>
          <a:xfrm>
            <a:off x="2195736" y="5661248"/>
            <a:ext cx="4824536" cy="769441"/>
          </a:xfrm>
          <a:prstGeom prst="rect">
            <a:avLst/>
          </a:prstGeom>
          <a:noFill/>
        </p:spPr>
        <p:txBody>
          <a:bodyPr wrap="square" rtlCol="0">
            <a:spAutoFit/>
          </a:bodyPr>
          <a:lstStyle/>
          <a:p>
            <a:r>
              <a:rPr lang="de-CH" sz="4400" b="1" dirty="0">
                <a:latin typeface="Arial Bold"/>
              </a:rPr>
              <a:t>Und Ausdauer!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916832"/>
            <a:ext cx="7560000" cy="3888432"/>
          </a:xfrm>
        </p:spPr>
        <p:txBody>
          <a:bodyPr>
            <a:normAutofit/>
          </a:bodyPr>
          <a:lstStyle/>
          <a:p>
            <a:r>
              <a:rPr lang="de-CH" sz="2800" b="1" dirty="0"/>
              <a:t>Schäden am Tierbestand</a:t>
            </a:r>
          </a:p>
          <a:p>
            <a:endParaRPr lang="de-CH" sz="2800" dirty="0"/>
          </a:p>
          <a:p>
            <a:r>
              <a:rPr lang="de-CH" sz="2800" dirty="0"/>
              <a:t>Verletzte und getötete Tiere (Marder, Iltis, Krähen, (Ratten), zerstörte Eier (Marder, Krähen, Maus)</a:t>
            </a:r>
          </a:p>
          <a:p>
            <a:endParaRPr lang="de-CH" sz="2800" dirty="0"/>
          </a:p>
          <a:p>
            <a:r>
              <a:rPr lang="de-CH" sz="2800" b="1" dirty="0"/>
              <a:t>Übertragung von Krankheiten</a:t>
            </a:r>
            <a:r>
              <a:rPr lang="de-CH" sz="2800" b="1" dirty="0" smtClean="0"/>
              <a:t>:</a:t>
            </a:r>
          </a:p>
          <a:p>
            <a:endParaRPr lang="de-CH" sz="2800" b="1" dirty="0"/>
          </a:p>
          <a:p>
            <a:r>
              <a:rPr lang="de-CH" sz="2800" dirty="0"/>
              <a:t>Fuchs z.B. Fuchsbandwurm (!!) </a:t>
            </a:r>
          </a:p>
          <a:p>
            <a:endParaRPr lang="de-CH" sz="2800" dirty="0"/>
          </a:p>
        </p:txBody>
      </p:sp>
      <p:sp>
        <p:nvSpPr>
          <p:cNvPr id="3" name="Textfeld 2"/>
          <p:cNvSpPr txBox="1"/>
          <p:nvPr/>
        </p:nvSpPr>
        <p:spPr>
          <a:xfrm>
            <a:off x="395536" y="620688"/>
            <a:ext cx="7632848" cy="769441"/>
          </a:xfrm>
          <a:prstGeom prst="rect">
            <a:avLst/>
          </a:prstGeom>
          <a:noFill/>
        </p:spPr>
        <p:txBody>
          <a:bodyPr wrap="square" rtlCol="0">
            <a:spAutoFit/>
          </a:bodyPr>
          <a:lstStyle/>
          <a:p>
            <a:r>
              <a:rPr lang="de-CH" sz="4400" b="1" dirty="0">
                <a:latin typeface="Arial Bold"/>
              </a:rPr>
              <a:t>„Schädlinge“ im Zoo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76000" y="1916832"/>
            <a:ext cx="7560000" cy="4104456"/>
          </a:xfrm>
        </p:spPr>
        <p:txBody>
          <a:bodyPr>
            <a:normAutofit/>
          </a:bodyPr>
          <a:lstStyle/>
          <a:p>
            <a:r>
              <a:rPr lang="de-CH" sz="2800" b="1" dirty="0"/>
              <a:t>Schäden am Pflanzenbestand</a:t>
            </a:r>
          </a:p>
          <a:p>
            <a:endParaRPr lang="de-CH" sz="2800" dirty="0"/>
          </a:p>
          <a:p>
            <a:r>
              <a:rPr lang="de-CH" sz="2800" u="sng" dirty="0"/>
              <a:t>Wühlmäuse</a:t>
            </a:r>
            <a:r>
              <a:rPr lang="de-CH" sz="2800" dirty="0"/>
              <a:t>: Schädigung von Pflanzen ober- und unterirdisch; </a:t>
            </a:r>
          </a:p>
          <a:p>
            <a:endParaRPr lang="de-CH" sz="2800" dirty="0"/>
          </a:p>
          <a:p>
            <a:r>
              <a:rPr lang="de-CH" sz="2800" u="sng" dirty="0"/>
              <a:t>An Pflanzen saugende Insekten/Milben</a:t>
            </a:r>
            <a:r>
              <a:rPr lang="de-CH" sz="2800" dirty="0"/>
              <a:t>: </a:t>
            </a:r>
            <a:endParaRPr lang="de-CH" sz="2800" dirty="0" smtClean="0"/>
          </a:p>
          <a:p>
            <a:endParaRPr lang="de-CH" sz="2800" dirty="0"/>
          </a:p>
          <a:p>
            <a:r>
              <a:rPr lang="de-CH" sz="2800" dirty="0" smtClean="0"/>
              <a:t>Schädigung </a:t>
            </a:r>
            <a:r>
              <a:rPr lang="de-CH" sz="2800" dirty="0"/>
              <a:t>von Pflanzenteilen, Übertragung von Krankheiten, Förderung der Ameisenpopulation</a:t>
            </a:r>
          </a:p>
          <a:p>
            <a:endParaRPr lang="de-CH" sz="2800" dirty="0"/>
          </a:p>
          <a:p>
            <a:endParaRPr lang="de-CH" sz="2800" dirty="0"/>
          </a:p>
        </p:txBody>
      </p:sp>
      <p:sp>
        <p:nvSpPr>
          <p:cNvPr id="3" name="Textfeld 2"/>
          <p:cNvSpPr txBox="1"/>
          <p:nvPr/>
        </p:nvSpPr>
        <p:spPr>
          <a:xfrm>
            <a:off x="395536" y="620688"/>
            <a:ext cx="7632848" cy="769441"/>
          </a:xfrm>
          <a:prstGeom prst="rect">
            <a:avLst/>
          </a:prstGeom>
          <a:noFill/>
        </p:spPr>
        <p:txBody>
          <a:bodyPr wrap="square" rtlCol="0">
            <a:spAutoFit/>
          </a:bodyPr>
          <a:lstStyle/>
          <a:p>
            <a:r>
              <a:rPr lang="de-CH" sz="4400" b="1" dirty="0">
                <a:latin typeface="Arial Bold"/>
              </a:rPr>
              <a:t>„Schädlinge“ im Zoo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C6D25580-7F04-4E60-B3C8-DA2871CA335D}"/>
              </a:ext>
            </a:extLst>
          </p:cNvPr>
          <p:cNvSpPr>
            <a:spLocks noGrp="1"/>
          </p:cNvSpPr>
          <p:nvPr>
            <p:ph idx="1"/>
          </p:nvPr>
        </p:nvSpPr>
        <p:spPr>
          <a:xfrm>
            <a:off x="576000" y="1441466"/>
            <a:ext cx="7560000" cy="4795846"/>
          </a:xfrm>
        </p:spPr>
        <p:txBody>
          <a:bodyPr>
            <a:normAutofit/>
          </a:bodyPr>
          <a:lstStyle/>
          <a:p>
            <a:r>
              <a:rPr lang="de-CH" sz="2800" dirty="0"/>
              <a:t>Fluginsekten</a:t>
            </a:r>
          </a:p>
          <a:p>
            <a:endParaRPr lang="de-CH" sz="2800" dirty="0"/>
          </a:p>
          <a:p>
            <a:pPr marL="342900" indent="-342900">
              <a:buFontTx/>
              <a:buChar char="-"/>
            </a:pPr>
            <a:r>
              <a:rPr lang="de-CH" sz="2800" dirty="0"/>
              <a:t>Mücken: direkte Übertrager von div. Krankheiten (West-Nile, </a:t>
            </a:r>
            <a:r>
              <a:rPr lang="de-CH" sz="2800" dirty="0" err="1"/>
              <a:t>Usutu</a:t>
            </a:r>
            <a:r>
              <a:rPr lang="de-CH" sz="2800" dirty="0"/>
              <a:t>, Vogel Malaria</a:t>
            </a:r>
            <a:r>
              <a:rPr lang="de-CH" sz="2800" dirty="0" smtClean="0"/>
              <a:t>)</a:t>
            </a:r>
          </a:p>
          <a:p>
            <a:pPr marL="342900" indent="-342900">
              <a:buFontTx/>
              <a:buChar char="-"/>
            </a:pPr>
            <a:endParaRPr lang="de-CH" sz="2800" dirty="0"/>
          </a:p>
          <a:p>
            <a:pPr marL="342900" indent="-342900">
              <a:buFontTx/>
              <a:buChar char="-"/>
            </a:pPr>
            <a:r>
              <a:rPr lang="de-CH" sz="2800" dirty="0"/>
              <a:t>Fliegen: Hygiene, lästig für Tiere und Mensch bei hohem </a:t>
            </a:r>
            <a:r>
              <a:rPr lang="de-CH" sz="2800" dirty="0" smtClean="0"/>
              <a:t>Vorkommen</a:t>
            </a:r>
          </a:p>
          <a:p>
            <a:pPr marL="342900" indent="-342900">
              <a:buFontTx/>
              <a:buChar char="-"/>
            </a:pPr>
            <a:endParaRPr lang="de-CH" sz="2800" dirty="0"/>
          </a:p>
          <a:p>
            <a:pPr marL="342900" indent="-342900">
              <a:buFontTx/>
              <a:buChar char="-"/>
            </a:pPr>
            <a:r>
              <a:rPr lang="de-CH" sz="2800" dirty="0"/>
              <a:t>Wespen/Bienen: direkte Gefahr für Besucher und Mitarbeiter </a:t>
            </a:r>
          </a:p>
        </p:txBody>
      </p:sp>
      <p:sp>
        <p:nvSpPr>
          <p:cNvPr id="3" name="Rechteck 2">
            <a:extLst>
              <a:ext uri="{FF2B5EF4-FFF2-40B4-BE49-F238E27FC236}">
                <a16:creationId xmlns="" xmlns:a16="http://schemas.microsoft.com/office/drawing/2014/main" id="{D96C516D-FBF5-4ABD-86DD-2725541E132A}"/>
              </a:ext>
            </a:extLst>
          </p:cNvPr>
          <p:cNvSpPr/>
          <p:nvPr/>
        </p:nvSpPr>
        <p:spPr>
          <a:xfrm>
            <a:off x="576000" y="548680"/>
            <a:ext cx="5767926" cy="769441"/>
          </a:xfrm>
          <a:prstGeom prst="rect">
            <a:avLst/>
          </a:prstGeom>
        </p:spPr>
        <p:txBody>
          <a:bodyPr wrap="none">
            <a:spAutoFit/>
          </a:bodyPr>
          <a:lstStyle/>
          <a:p>
            <a:r>
              <a:rPr lang="de-CH" sz="4400" b="1" dirty="0">
                <a:latin typeface="Arial Bold"/>
              </a:rPr>
              <a:t>„Schädlinge“ im Zoo</a:t>
            </a:r>
          </a:p>
        </p:txBody>
      </p:sp>
    </p:spTree>
    <p:extLst>
      <p:ext uri="{BB962C8B-B14F-4D97-AF65-F5344CB8AC3E}">
        <p14:creationId xmlns:p14="http://schemas.microsoft.com/office/powerpoint/2010/main" val="2182883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 xmlns:a16="http://schemas.microsoft.com/office/drawing/2014/main" id="{7A440169-A16B-40E1-B763-0810F3931B27}"/>
              </a:ext>
            </a:extLst>
          </p:cNvPr>
          <p:cNvSpPr>
            <a:spLocks noGrp="1"/>
          </p:cNvSpPr>
          <p:nvPr>
            <p:ph idx="1"/>
          </p:nvPr>
        </p:nvSpPr>
        <p:spPr>
          <a:xfrm>
            <a:off x="576000" y="1441466"/>
            <a:ext cx="7560000" cy="4435806"/>
          </a:xfrm>
        </p:spPr>
        <p:txBody>
          <a:bodyPr>
            <a:normAutofit/>
          </a:bodyPr>
          <a:lstStyle/>
          <a:p>
            <a:r>
              <a:rPr lang="de-CH" sz="2800" dirty="0"/>
              <a:t>Krankheiten können auch durch andere Tierarten, welche nicht im klassischen Sinne als «Schädlinge» bezeichnet werden, übertragen werden</a:t>
            </a:r>
          </a:p>
          <a:p>
            <a:endParaRPr lang="de-CH" sz="2800" dirty="0"/>
          </a:p>
          <a:p>
            <a:pPr marL="342900" indent="-342900">
              <a:buFontTx/>
              <a:buChar char="-"/>
            </a:pPr>
            <a:r>
              <a:rPr lang="de-CH" sz="2800" b="1" dirty="0"/>
              <a:t>Amphibien:</a:t>
            </a:r>
            <a:r>
              <a:rPr lang="de-CH" sz="2800" dirty="0"/>
              <a:t> </a:t>
            </a:r>
            <a:r>
              <a:rPr lang="de-CH" sz="2800" dirty="0" err="1" smtClean="0"/>
              <a:t>Chytridpilz</a:t>
            </a:r>
            <a:endParaRPr lang="de-CH" sz="2800" dirty="0" smtClean="0"/>
          </a:p>
          <a:p>
            <a:pPr marL="342900" indent="-342900">
              <a:buFontTx/>
              <a:buChar char="-"/>
            </a:pPr>
            <a:endParaRPr lang="de-CH" sz="2800" dirty="0"/>
          </a:p>
          <a:p>
            <a:pPr marL="342900" indent="-342900">
              <a:buFontTx/>
              <a:buChar char="-"/>
            </a:pPr>
            <a:r>
              <a:rPr lang="de-CH" sz="2800" b="1" dirty="0" smtClean="0"/>
              <a:t>Vögel</a:t>
            </a:r>
            <a:r>
              <a:rPr lang="de-CH" sz="2800" dirty="0" smtClean="0"/>
              <a:t>: </a:t>
            </a:r>
            <a:r>
              <a:rPr lang="de-CH" sz="2800" dirty="0"/>
              <a:t>West-Nile Virus, Vogelgrippe, </a:t>
            </a:r>
            <a:r>
              <a:rPr lang="de-CH" sz="2800" dirty="0" err="1"/>
              <a:t>Usutu</a:t>
            </a:r>
            <a:r>
              <a:rPr lang="de-CH" sz="2800" dirty="0"/>
              <a:t> etc</a:t>
            </a:r>
            <a:r>
              <a:rPr lang="de-CH" sz="2800" dirty="0" smtClean="0"/>
              <a:t>.</a:t>
            </a:r>
          </a:p>
          <a:p>
            <a:pPr marL="342900" indent="-342900">
              <a:buFontTx/>
              <a:buChar char="-"/>
            </a:pPr>
            <a:endParaRPr lang="de-CH" sz="2800" dirty="0"/>
          </a:p>
          <a:p>
            <a:pPr marL="342900" indent="-342900">
              <a:buFontTx/>
              <a:buChar char="-"/>
            </a:pPr>
            <a:r>
              <a:rPr lang="de-CH" sz="2800" b="1" dirty="0"/>
              <a:t>Fuchs:</a:t>
            </a:r>
            <a:r>
              <a:rPr lang="de-CH" sz="2800" dirty="0"/>
              <a:t> Fuchsbandwurm, Räude, Staupe etc.</a:t>
            </a:r>
          </a:p>
          <a:p>
            <a:endParaRPr lang="de-CH" dirty="0"/>
          </a:p>
        </p:txBody>
      </p:sp>
      <p:sp>
        <p:nvSpPr>
          <p:cNvPr id="3" name="Rechteck 2">
            <a:extLst>
              <a:ext uri="{FF2B5EF4-FFF2-40B4-BE49-F238E27FC236}">
                <a16:creationId xmlns="" xmlns:a16="http://schemas.microsoft.com/office/drawing/2014/main" id="{0E2566B3-7E80-4377-9FE8-097636BC58B8}"/>
              </a:ext>
            </a:extLst>
          </p:cNvPr>
          <p:cNvSpPr/>
          <p:nvPr/>
        </p:nvSpPr>
        <p:spPr>
          <a:xfrm>
            <a:off x="576000" y="620688"/>
            <a:ext cx="6444272" cy="769441"/>
          </a:xfrm>
          <a:prstGeom prst="rect">
            <a:avLst/>
          </a:prstGeom>
        </p:spPr>
        <p:txBody>
          <a:bodyPr wrap="square">
            <a:spAutoFit/>
          </a:bodyPr>
          <a:lstStyle/>
          <a:p>
            <a:r>
              <a:rPr lang="de-CH" sz="4400" b="1" dirty="0">
                <a:latin typeface="Arial Bold"/>
              </a:rPr>
              <a:t>„Schädlinge“ im Zoo</a:t>
            </a:r>
          </a:p>
        </p:txBody>
      </p:sp>
    </p:spTree>
    <p:extLst>
      <p:ext uri="{BB962C8B-B14F-4D97-AF65-F5344CB8AC3E}">
        <p14:creationId xmlns:p14="http://schemas.microsoft.com/office/powerpoint/2010/main" val="336800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989</Words>
  <Application>Microsoft Office PowerPoint</Application>
  <PresentationFormat>Bildschirmpräsentation (4:3)</PresentationFormat>
  <Paragraphs>153</Paragraphs>
  <Slides>50</Slides>
  <Notes>3</Notes>
  <HiddenSlides>0</HiddenSlides>
  <MMClips>0</MMClips>
  <ScaleCrop>false</ScaleCrop>
  <HeadingPairs>
    <vt:vector size="4" baseType="variant">
      <vt:variant>
        <vt:lpstr>Design</vt:lpstr>
      </vt:variant>
      <vt:variant>
        <vt:i4>2</vt:i4>
      </vt:variant>
      <vt:variant>
        <vt:lpstr>Folientitel</vt:lpstr>
      </vt:variant>
      <vt:variant>
        <vt:i4>50</vt:i4>
      </vt:variant>
    </vt:vector>
  </HeadingPairs>
  <TitlesOfParts>
    <vt:vector size="52" baseType="lpstr">
      <vt:lpstr>Larissa-Design</vt:lpstr>
      <vt:lpstr>Benutzerdefiniertes Design</vt:lpstr>
      <vt:lpstr>Schädlingsbekämpfung –  a never ending story</vt:lpstr>
      <vt:lpstr>PowerPoint-Präsentation</vt:lpstr>
      <vt:lpstr>PowerPoint-Präsentation</vt:lpstr>
      <vt:lpstr>Raum und Reservoir für Krankheitserreger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Beispiel Hausmaus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rzi</dc:creator>
  <cp:lastModifiedBy>Amanda</cp:lastModifiedBy>
  <cp:revision>130</cp:revision>
  <dcterms:created xsi:type="dcterms:W3CDTF">2015-11-24T13:56:57Z</dcterms:created>
  <dcterms:modified xsi:type="dcterms:W3CDTF">2020-12-04T05:59:25Z</dcterms:modified>
</cp:coreProperties>
</file>